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1" r:id="rId16"/>
    <p:sldId id="29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72ABC-0411-4C61-BA10-03D29A897C57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9DEAD-835D-46D9-90F9-F19732C7E06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589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9DEAD-835D-46D9-90F9-F19732C7E065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104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47D58A6-D015-4829-948E-A2882389C67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7D88B9-F001-433E-B31D-CBFB26B02B69}" type="datetimeFigureOut">
              <a:rPr lang="cs-CZ" smtClean="0"/>
              <a:pPr/>
              <a:t>15.03.2021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microsoft.com/office/2007/relationships/media" Target="../media/media5.wmv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Kyseliny</a:t>
            </a:r>
            <a:endParaRPr lang="cs-CZ" b="1" dirty="0"/>
          </a:p>
        </p:txBody>
      </p:sp>
      <p:pic>
        <p:nvPicPr>
          <p:cNvPr id="33794" name="Picture 2" descr="Žíravé, Kyselina, Varování, Pozor, Žlut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3676650" cy="3238501"/>
          </a:xfrm>
          <a:prstGeom prst="rect">
            <a:avLst/>
          </a:prstGeom>
          <a:noFill/>
        </p:spPr>
      </p:pic>
      <p:pic>
        <p:nvPicPr>
          <p:cNvPr id="33796" name="Picture 4" descr="Chemické Reakce, Experiment, Baňka, K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3190875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73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3094" y="274638"/>
            <a:ext cx="6444106" cy="1143000"/>
          </a:xfrm>
        </p:spPr>
        <p:txBody>
          <a:bodyPr/>
          <a:lstStyle/>
          <a:p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4 </a:t>
            </a:r>
            <a:r>
              <a:rPr lang="cs-CZ" dirty="0" smtClean="0"/>
              <a:t> - kyselina sírová</a:t>
            </a:r>
            <a:endParaRPr lang="cs-CZ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5" y="1647292"/>
            <a:ext cx="8229600" cy="48780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Nejsilnější kyselina ( max. koncentrace 96 %)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Je žíravá</a:t>
            </a:r>
          </a:p>
          <a:p>
            <a:endParaRPr lang="cs-CZ" dirty="0" smtClean="0"/>
          </a:p>
          <a:p>
            <a:r>
              <a:rPr lang="cs-CZ" sz="2800" dirty="0" smtClean="0">
                <a:solidFill>
                  <a:srgbClr val="FF0000"/>
                </a:solidFill>
              </a:rPr>
              <a:t>Odnímá látkám vodu a způsobuje tím jejich zuhelnatění.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sz="2400" dirty="0" smtClean="0"/>
              <a:t>Ve vodě se štěpí:</a:t>
            </a:r>
          </a:p>
          <a:p>
            <a:pPr marL="0" indent="0">
              <a:buNone/>
            </a:pPr>
            <a:r>
              <a:rPr lang="cs-CZ" sz="2400" dirty="0" smtClean="0"/>
              <a:t>        H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SO</a:t>
            </a:r>
            <a:r>
              <a:rPr lang="cs-CZ" sz="2400" baseline="-25000" dirty="0" smtClean="0"/>
              <a:t>4   </a:t>
            </a:r>
            <a:r>
              <a:rPr lang="cs-CZ" sz="2400" dirty="0" smtClean="0"/>
              <a:t> </a:t>
            </a:r>
            <a:r>
              <a:rPr lang="cs-CZ" sz="2400" baseline="-25000" dirty="0" smtClean="0"/>
              <a:t>                           </a:t>
            </a:r>
            <a:r>
              <a:rPr lang="cs-CZ" sz="2400" dirty="0" smtClean="0"/>
              <a:t>2 H</a:t>
            </a:r>
            <a:r>
              <a:rPr lang="cs-CZ" sz="2400" baseline="30000" dirty="0" smtClean="0"/>
              <a:t>+</a:t>
            </a:r>
            <a:r>
              <a:rPr lang="cs-CZ" sz="2400" dirty="0" smtClean="0"/>
              <a:t> + (SO</a:t>
            </a:r>
            <a:r>
              <a:rPr lang="cs-CZ" sz="2400" baseline="-25000" dirty="0" smtClean="0"/>
              <a:t>4</a:t>
            </a:r>
            <a:r>
              <a:rPr lang="cs-CZ" sz="2400" dirty="0" smtClean="0"/>
              <a:t>)</a:t>
            </a:r>
            <a:r>
              <a:rPr lang="cs-CZ" sz="2400" baseline="30000" dirty="0" smtClean="0"/>
              <a:t>2-</a:t>
            </a:r>
            <a:endParaRPr lang="cs-CZ" sz="2400" baseline="30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58" t="23120" r="26176" b="23546"/>
          <a:stretch/>
        </p:blipFill>
        <p:spPr bwMode="auto">
          <a:xfrm>
            <a:off x="4067944" y="3501008"/>
            <a:ext cx="2833920" cy="19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encrypted-tbn3.gstatic.com/images?q=tbn:ANd9GcQenaxIKn4l-FpP2j8cggPJkEOlJpf0BBbhKhmmNMqjyxq6Mlr3"/>
          <p:cNvSpPr>
            <a:spLocks noChangeAspect="1" noChangeArrowheads="1"/>
          </p:cNvSpPr>
          <p:nvPr/>
        </p:nvSpPr>
        <p:spPr bwMode="auto">
          <a:xfrm>
            <a:off x="155575" y="-784225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793875" y="6237312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s://encrypted-tbn3.gstatic.com/images?q=tbn:ANd9GcTC7zOvtcbsSRvB-V8EFZOrD6gCVi6-yjM0TuQUHVPDIWYN3qrCL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858"/>
            <a:ext cx="1633094" cy="15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GHS05 – korozivní a &amp;zcaron;íravé látk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271" y="20608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31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243930"/>
            <a:ext cx="5775320" cy="1143000"/>
          </a:xfrm>
        </p:spPr>
        <p:txBody>
          <a:bodyPr/>
          <a:lstStyle/>
          <a:p>
            <a:r>
              <a:rPr lang="cs-CZ" dirty="0" smtClean="0"/>
              <a:t>HNO</a:t>
            </a:r>
            <a:r>
              <a:rPr lang="cs-CZ" baseline="-25000" dirty="0" smtClean="0"/>
              <a:t>3 </a:t>
            </a:r>
            <a:r>
              <a:rPr lang="cs-CZ" dirty="0" smtClean="0"/>
              <a:t> kyselina dusičná</a:t>
            </a:r>
            <a:endParaRPr lang="cs-CZ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Max. koncentrace – 67 %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Oxidující, žíravá</a:t>
            </a:r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Ve </a:t>
            </a:r>
            <a:r>
              <a:rPr lang="cs-CZ" sz="2800" dirty="0"/>
              <a:t>vodě se štěpí:</a:t>
            </a:r>
          </a:p>
          <a:p>
            <a:pPr marL="0" indent="0">
              <a:buNone/>
            </a:pPr>
            <a:r>
              <a:rPr lang="cs-CZ" sz="2800" dirty="0"/>
              <a:t>        </a:t>
            </a:r>
            <a:r>
              <a:rPr lang="cs-CZ" sz="2800" dirty="0" smtClean="0"/>
              <a:t>HNO</a:t>
            </a:r>
            <a:r>
              <a:rPr lang="cs-CZ" sz="2800" baseline="-25000" dirty="0" smtClean="0"/>
              <a:t>3                     </a:t>
            </a:r>
            <a:r>
              <a:rPr lang="cs-CZ" sz="2800" dirty="0" smtClean="0"/>
              <a:t>H</a:t>
            </a:r>
            <a:r>
              <a:rPr lang="cs-CZ" sz="2800" baseline="30000" dirty="0"/>
              <a:t>+</a:t>
            </a:r>
            <a:r>
              <a:rPr lang="cs-CZ" sz="2800" dirty="0"/>
              <a:t> + </a:t>
            </a:r>
            <a:r>
              <a:rPr lang="cs-CZ" sz="2800" dirty="0" smtClean="0"/>
              <a:t>(NO</a:t>
            </a:r>
            <a:r>
              <a:rPr lang="cs-CZ" sz="2800" baseline="-25000" dirty="0" smtClean="0"/>
              <a:t>3</a:t>
            </a:r>
            <a:r>
              <a:rPr lang="cs-CZ" sz="2800" dirty="0" smtClean="0"/>
              <a:t>)</a:t>
            </a:r>
            <a:r>
              <a:rPr lang="cs-CZ" sz="2800" baseline="30000" dirty="0" smtClean="0"/>
              <a:t> -</a:t>
            </a:r>
            <a:endParaRPr lang="cs-CZ" sz="2800" baseline="30000" dirty="0"/>
          </a:p>
          <a:p>
            <a:endParaRPr lang="cs-CZ" sz="2800" dirty="0" smtClean="0"/>
          </a:p>
          <a:p>
            <a:r>
              <a:rPr lang="cs-CZ" sz="2800" dirty="0" smtClean="0">
                <a:solidFill>
                  <a:srgbClr val="FF0000"/>
                </a:solidFill>
              </a:rPr>
              <a:t>Výroba výbušnin, barviv, hnojiv…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zschemie.euweb.cz/kyseliny/kyselin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4992" y="-31163"/>
            <a:ext cx="17335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mystockphoto.com/files/premium/thumbs/124/nitric-acid-hno3-molecule-chemical-structure-hno3-is-a-strong-and-corrosive-inorganic-acid_124138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89" y="18864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9/9b/Salpetersaeure.jpg/640px-Salpetersae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68270"/>
            <a:ext cx="1942363" cy="268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HS03 – oxida&amp;ccaron;ní látk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962" y="2037509"/>
            <a:ext cx="1530761" cy="153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HS05 – korozivní a &amp;zcaron;íravé látk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1581969" cy="15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979712" y="4370804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62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SO</a:t>
            </a:r>
            <a:r>
              <a:rPr lang="cs-CZ" baseline="-25000" dirty="0" smtClean="0"/>
              <a:t>3</a:t>
            </a:r>
            <a:r>
              <a:rPr lang="cs-CZ" dirty="0" smtClean="0"/>
              <a:t> kyselina siřičitá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Slabá kyselina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Způsobuje kyselý déšť</a:t>
            </a:r>
          </a:p>
          <a:p>
            <a:r>
              <a:rPr lang="cs-CZ" sz="2800" dirty="0" smtClean="0"/>
              <a:t>Ve vodě se štěpí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    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SO</a:t>
            </a:r>
            <a:r>
              <a:rPr lang="cs-CZ" sz="2800" baseline="-25000" dirty="0" smtClean="0"/>
              <a:t>3   </a:t>
            </a:r>
            <a:r>
              <a:rPr lang="cs-CZ" sz="2800" dirty="0" smtClean="0"/>
              <a:t> </a:t>
            </a:r>
            <a:r>
              <a:rPr lang="cs-CZ" sz="2800" baseline="-25000" dirty="0" smtClean="0"/>
              <a:t>                  </a:t>
            </a:r>
            <a:r>
              <a:rPr lang="cs-CZ" sz="2800" dirty="0"/>
              <a:t>2 H</a:t>
            </a:r>
            <a:r>
              <a:rPr lang="cs-CZ" sz="2800" baseline="30000" dirty="0"/>
              <a:t>+</a:t>
            </a:r>
            <a:r>
              <a:rPr lang="cs-CZ" sz="2800" dirty="0"/>
              <a:t> + (</a:t>
            </a:r>
            <a:r>
              <a:rPr lang="cs-CZ" sz="2800" dirty="0" smtClean="0"/>
              <a:t>SO</a:t>
            </a:r>
            <a:r>
              <a:rPr lang="cs-CZ" sz="2800" baseline="-25000" dirty="0" smtClean="0"/>
              <a:t>3</a:t>
            </a:r>
            <a:r>
              <a:rPr lang="cs-CZ" sz="2800" dirty="0" smtClean="0"/>
              <a:t>)</a:t>
            </a:r>
            <a:r>
              <a:rPr lang="cs-CZ" sz="2800" baseline="30000" dirty="0" smtClean="0"/>
              <a:t>2-</a:t>
            </a:r>
            <a:r>
              <a:rPr lang="cs-CZ" sz="2800" dirty="0" smtClean="0"/>
              <a:t>  </a:t>
            </a:r>
            <a:endParaRPr lang="cs-CZ" sz="2800" dirty="0"/>
          </a:p>
        </p:txBody>
      </p:sp>
      <p:pic>
        <p:nvPicPr>
          <p:cNvPr id="4098" name="Picture 2" descr="http://data.gate2biotech.com/editor_images/Image/ac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07" y="3903404"/>
            <a:ext cx="3742783" cy="235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chemie-kvarta.wz.cz/obrazky/kysely-dest/kysely-dest9.jpg"/>
          <p:cNvSpPr>
            <a:spLocks noChangeAspect="1" noChangeArrowheads="1"/>
          </p:cNvSpPr>
          <p:nvPr/>
        </p:nvSpPr>
        <p:spPr bwMode="auto">
          <a:xfrm>
            <a:off x="155575" y="-1858963"/>
            <a:ext cx="5791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http://chemie-kvarta.wz.cz/obrazky/kysely-dest/kysely-dest9.jpg"/>
          <p:cNvSpPr>
            <a:spLocks noChangeAspect="1" noChangeArrowheads="1"/>
          </p:cNvSpPr>
          <p:nvPr/>
        </p:nvSpPr>
        <p:spPr bwMode="auto">
          <a:xfrm>
            <a:off x="307975" y="-1706563"/>
            <a:ext cx="5791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4" name="Picture 8" descr="http://chemie-kvarta.wz.cz/obrazky/kysely-dest/kysely-dest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144" y="3903403"/>
            <a:ext cx="3507239" cy="23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2902612" y="3140968"/>
            <a:ext cx="108012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Encyklopedie - Kyselý déšť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507.6134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33444" y="1376007"/>
            <a:ext cx="1964432" cy="160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1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9428" y="274638"/>
            <a:ext cx="6267772" cy="1143000"/>
          </a:xfrm>
        </p:spPr>
        <p:txBody>
          <a:bodyPr/>
          <a:lstStyle/>
          <a:p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CO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kyselina </a:t>
            </a:r>
            <a:r>
              <a:rPr lang="cs-CZ" dirty="0" smtClean="0"/>
              <a:t>uhličitá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7848872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slabá, nestálá </a:t>
            </a:r>
            <a:r>
              <a:rPr lang="cs-CZ" sz="2800" dirty="0" smtClean="0">
                <a:solidFill>
                  <a:srgbClr val="FF0000"/>
                </a:solidFill>
              </a:rPr>
              <a:t>kyselina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roztok kyseliny uhličité ve vodě – sodovka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CO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dirty="0" smtClean="0">
                <a:solidFill>
                  <a:srgbClr val="FF0000"/>
                </a:solidFill>
              </a:rPr>
              <a:t> + H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dirty="0" smtClean="0">
                <a:solidFill>
                  <a:srgbClr val="FF0000"/>
                </a:solidFill>
              </a:rPr>
              <a:t>O                  H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dirty="0" smtClean="0">
                <a:solidFill>
                  <a:srgbClr val="FF0000"/>
                </a:solidFill>
              </a:rPr>
              <a:t>CO</a:t>
            </a:r>
            <a:r>
              <a:rPr lang="cs-CZ" sz="2800" baseline="-25000" dirty="0" smtClean="0">
                <a:solidFill>
                  <a:srgbClr val="FF0000"/>
                </a:solidFill>
              </a:rPr>
              <a:t>3</a:t>
            </a:r>
            <a:endParaRPr lang="cs-CZ" sz="2800" dirty="0">
              <a:solidFill>
                <a:srgbClr val="FF0000"/>
              </a:solidFill>
            </a:endParaRPr>
          </a:p>
          <a:p>
            <a:endParaRPr lang="cs-CZ" sz="2800" dirty="0" smtClean="0"/>
          </a:p>
          <a:p>
            <a:r>
              <a:rPr lang="cs-CZ" sz="2800" dirty="0" smtClean="0"/>
              <a:t>Štěpí se:</a:t>
            </a:r>
          </a:p>
          <a:p>
            <a:pPr marL="0" indent="0">
              <a:buNone/>
            </a:pPr>
            <a:r>
              <a:rPr lang="cs-CZ" sz="2800" dirty="0" smtClean="0"/>
              <a:t>        H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CO</a:t>
            </a:r>
            <a:r>
              <a:rPr lang="cs-CZ" sz="2800" baseline="-25000" dirty="0" smtClean="0"/>
              <a:t>3</a:t>
            </a:r>
            <a:r>
              <a:rPr lang="cs-CZ" sz="2800" dirty="0" smtClean="0"/>
              <a:t>               2 </a:t>
            </a:r>
            <a:r>
              <a:rPr lang="cs-CZ" sz="2800" dirty="0"/>
              <a:t>H</a:t>
            </a:r>
            <a:r>
              <a:rPr lang="cs-CZ" sz="2800" baseline="30000" dirty="0"/>
              <a:t>+</a:t>
            </a:r>
            <a:r>
              <a:rPr lang="cs-CZ" sz="2800" dirty="0"/>
              <a:t> + </a:t>
            </a:r>
            <a:r>
              <a:rPr lang="cs-CZ" sz="2800" dirty="0" smtClean="0"/>
              <a:t>(CO</a:t>
            </a:r>
            <a:r>
              <a:rPr lang="cs-CZ" sz="2800" baseline="-25000" dirty="0" smtClean="0"/>
              <a:t>3</a:t>
            </a:r>
            <a:r>
              <a:rPr lang="cs-CZ" sz="2800" dirty="0" smtClean="0"/>
              <a:t>)</a:t>
            </a:r>
            <a:r>
              <a:rPr lang="cs-CZ" sz="2800" baseline="30000" dirty="0" smtClean="0"/>
              <a:t>2-</a:t>
            </a:r>
            <a:r>
              <a:rPr lang="cs-CZ" sz="2800" dirty="0" smtClean="0"/>
              <a:t> </a:t>
            </a:r>
            <a:endParaRPr lang="cs-CZ" sz="2800" dirty="0"/>
          </a:p>
          <a:p>
            <a:endParaRPr lang="cs-CZ" sz="2800" dirty="0"/>
          </a:p>
        </p:txBody>
      </p:sp>
      <p:pic>
        <p:nvPicPr>
          <p:cNvPr id="5122" name="Picture 2" descr="http://www.dugi.xf.cz/Chemie/pictures/Kyselina%20uhlici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4859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zschemie.euweb.cz/uhlik/sif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40616"/>
            <a:ext cx="2298948" cy="35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2483768" y="2996952"/>
            <a:ext cx="11521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267744" y="4505880"/>
            <a:ext cx="9171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113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HClO</a:t>
            </a:r>
            <a:r>
              <a:rPr lang="cs-CZ" dirty="0" smtClean="0"/>
              <a:t> kyselina chlorná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9251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Slabá kyselina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Má desinfekční a bělicí účinky – přidává se do čisticích prostředků</a:t>
            </a:r>
          </a:p>
          <a:p>
            <a:endParaRPr lang="cs-CZ" sz="2800" dirty="0"/>
          </a:p>
          <a:p>
            <a:r>
              <a:rPr lang="cs-CZ" sz="2800" dirty="0" smtClean="0"/>
              <a:t>Ve vodě se štěpí:</a:t>
            </a:r>
          </a:p>
          <a:p>
            <a:pPr marL="0" indent="0">
              <a:buNone/>
            </a:pPr>
            <a:r>
              <a:rPr lang="cs-CZ" sz="2800" dirty="0" smtClean="0"/>
              <a:t>     </a:t>
            </a:r>
            <a:r>
              <a:rPr lang="cs-CZ" sz="2800" dirty="0" err="1" smtClean="0"/>
              <a:t>HClO</a:t>
            </a:r>
            <a:r>
              <a:rPr lang="cs-CZ" sz="2800" dirty="0" smtClean="0"/>
              <a:t>                H</a:t>
            </a:r>
            <a:r>
              <a:rPr lang="cs-CZ" sz="2800" baseline="30000" dirty="0"/>
              <a:t>+</a:t>
            </a:r>
            <a:r>
              <a:rPr lang="cs-CZ" sz="2800" dirty="0"/>
              <a:t> + </a:t>
            </a:r>
            <a:r>
              <a:rPr lang="cs-CZ" sz="2800" dirty="0" smtClean="0"/>
              <a:t>(</a:t>
            </a:r>
            <a:r>
              <a:rPr lang="cs-CZ" sz="2800" dirty="0" err="1" smtClean="0"/>
              <a:t>ClO</a:t>
            </a:r>
            <a:r>
              <a:rPr lang="cs-CZ" sz="2800" dirty="0" smtClean="0"/>
              <a:t>)</a:t>
            </a:r>
            <a:r>
              <a:rPr lang="cs-CZ" sz="2800" baseline="30000" dirty="0" smtClean="0"/>
              <a:t>-</a:t>
            </a:r>
            <a:r>
              <a:rPr lang="cs-CZ" sz="2800" dirty="0" smtClean="0"/>
              <a:t> </a:t>
            </a:r>
            <a:endParaRPr lang="cs-CZ" sz="2800" dirty="0"/>
          </a:p>
          <a:p>
            <a:endParaRPr lang="cs-CZ" dirty="0"/>
          </a:p>
        </p:txBody>
      </p:sp>
      <p:pic>
        <p:nvPicPr>
          <p:cNvPr id="6146" name="Picture 2" descr="http://www.savo.eu/editor/image/produkty1/obrazek_cz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7142"/>
            <a:ext cx="2706055" cy="36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835696" y="4365104"/>
            <a:ext cx="9171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81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Procvičování – vytvoř dvojice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2170584" cy="61206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cs-CZ" sz="3200" dirty="0" err="1" smtClean="0">
                <a:solidFill>
                  <a:srgbClr val="FF0000"/>
                </a:solidFill>
              </a:rPr>
              <a:t>HCl</a:t>
            </a:r>
            <a:endParaRPr lang="cs-CZ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3200" dirty="0" smtClean="0"/>
              <a:t>H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SO</a:t>
            </a:r>
            <a:r>
              <a:rPr lang="cs-CZ" sz="3200" baseline="-25000" dirty="0" smtClean="0"/>
              <a:t>4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 smtClean="0">
                <a:solidFill>
                  <a:srgbClr val="FF0000"/>
                </a:solidFill>
              </a:rPr>
              <a:t>H</a:t>
            </a:r>
            <a:r>
              <a:rPr lang="cs-CZ" sz="3200" baseline="-25000" dirty="0" smtClean="0">
                <a:solidFill>
                  <a:srgbClr val="FF0000"/>
                </a:solidFill>
              </a:rPr>
              <a:t>2</a:t>
            </a:r>
            <a:r>
              <a:rPr lang="cs-CZ" sz="3200" dirty="0" smtClean="0">
                <a:solidFill>
                  <a:srgbClr val="FF0000"/>
                </a:solidFill>
              </a:rPr>
              <a:t>S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 smtClean="0"/>
              <a:t>HNO</a:t>
            </a:r>
            <a:r>
              <a:rPr lang="cs-CZ" sz="3200" baseline="-25000" dirty="0" smtClean="0"/>
              <a:t>3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 smtClean="0">
                <a:solidFill>
                  <a:srgbClr val="FF0000"/>
                </a:solidFill>
              </a:rPr>
              <a:t>H</a:t>
            </a:r>
            <a:r>
              <a:rPr lang="cs-CZ" sz="3200" baseline="-25000" dirty="0" smtClean="0">
                <a:solidFill>
                  <a:srgbClr val="FF0000"/>
                </a:solidFill>
              </a:rPr>
              <a:t>2</a:t>
            </a:r>
            <a:r>
              <a:rPr lang="cs-CZ" sz="3200" dirty="0" smtClean="0">
                <a:solidFill>
                  <a:srgbClr val="FF0000"/>
                </a:solidFill>
              </a:rPr>
              <a:t>SO</a:t>
            </a:r>
            <a:r>
              <a:rPr lang="cs-CZ" sz="3200" baseline="-25000" dirty="0" smtClean="0">
                <a:solidFill>
                  <a:srgbClr val="FF0000"/>
                </a:solidFill>
              </a:rPr>
              <a:t>3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 err="1" smtClean="0"/>
              <a:t>HBr</a:t>
            </a:r>
            <a:endParaRPr lang="cs-CZ" sz="3200" dirty="0" smtClean="0"/>
          </a:p>
          <a:p>
            <a:pPr marL="514350" indent="-514350">
              <a:buFont typeface="+mj-lt"/>
              <a:buAutoNum type="arabicParenR"/>
            </a:pPr>
            <a:r>
              <a:rPr lang="cs-CZ" sz="3200" dirty="0" smtClean="0">
                <a:solidFill>
                  <a:srgbClr val="FF0000"/>
                </a:solidFill>
              </a:rPr>
              <a:t>H</a:t>
            </a:r>
            <a:r>
              <a:rPr lang="cs-CZ" sz="3200" baseline="-25000" dirty="0" smtClean="0">
                <a:solidFill>
                  <a:srgbClr val="FF0000"/>
                </a:solidFill>
              </a:rPr>
              <a:t>2</a:t>
            </a:r>
            <a:r>
              <a:rPr lang="cs-CZ" sz="3200" dirty="0" smtClean="0">
                <a:solidFill>
                  <a:srgbClr val="FF0000"/>
                </a:solidFill>
              </a:rPr>
              <a:t>CO</a:t>
            </a:r>
            <a:r>
              <a:rPr lang="cs-CZ" sz="3200" baseline="-25000" dirty="0" smtClean="0">
                <a:solidFill>
                  <a:srgbClr val="FF0000"/>
                </a:solidFill>
              </a:rPr>
              <a:t>3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 smtClean="0"/>
              <a:t>HF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3200" dirty="0" err="1" smtClean="0">
                <a:solidFill>
                  <a:srgbClr val="FF0000"/>
                </a:solidFill>
              </a:rPr>
              <a:t>HClO</a:t>
            </a:r>
            <a:endParaRPr lang="cs-CZ" sz="320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3200" dirty="0" smtClean="0"/>
              <a:t>HI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411760" y="687016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lphaUcPeriod"/>
            </a:pPr>
            <a:r>
              <a:rPr lang="cs-CZ" sz="2400" b="1" dirty="0" smtClean="0"/>
              <a:t>Kyselina bromovodíková</a:t>
            </a:r>
            <a:endParaRPr lang="cs-CZ" sz="2400" b="1" dirty="0"/>
          </a:p>
        </p:txBody>
      </p:sp>
      <p:sp>
        <p:nvSpPr>
          <p:cNvPr id="7" name="Obdélník 6"/>
          <p:cNvSpPr/>
          <p:nvPr/>
        </p:nvSpPr>
        <p:spPr>
          <a:xfrm>
            <a:off x="2411760" y="1268760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B.   Kyselina sirovodíková </a:t>
            </a:r>
            <a:endParaRPr lang="cs-CZ" sz="2400" b="1" dirty="0"/>
          </a:p>
        </p:txBody>
      </p:sp>
      <p:sp>
        <p:nvSpPr>
          <p:cNvPr id="8" name="Obdélník 7"/>
          <p:cNvSpPr/>
          <p:nvPr/>
        </p:nvSpPr>
        <p:spPr>
          <a:xfrm>
            <a:off x="2411760" y="1844824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C.   Kyselina uhličitá</a:t>
            </a:r>
            <a:endParaRPr lang="cs-CZ" sz="2400" b="1" dirty="0"/>
          </a:p>
        </p:txBody>
      </p:sp>
      <p:sp>
        <p:nvSpPr>
          <p:cNvPr id="9" name="Obdélník 8"/>
          <p:cNvSpPr/>
          <p:nvPr/>
        </p:nvSpPr>
        <p:spPr>
          <a:xfrm>
            <a:off x="2411760" y="2420888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D.   Kyselina sírová</a:t>
            </a:r>
            <a:endParaRPr lang="cs-CZ" sz="2400" b="1" dirty="0"/>
          </a:p>
        </p:txBody>
      </p:sp>
      <p:sp>
        <p:nvSpPr>
          <p:cNvPr id="10" name="Obdélník 9"/>
          <p:cNvSpPr/>
          <p:nvPr/>
        </p:nvSpPr>
        <p:spPr>
          <a:xfrm>
            <a:off x="2411760" y="2996952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E.   Kyselina jodovodíková</a:t>
            </a:r>
            <a:endParaRPr lang="cs-CZ" sz="2400" b="1" dirty="0"/>
          </a:p>
        </p:txBody>
      </p:sp>
      <p:sp>
        <p:nvSpPr>
          <p:cNvPr id="11" name="Obdélník 10"/>
          <p:cNvSpPr/>
          <p:nvPr/>
        </p:nvSpPr>
        <p:spPr>
          <a:xfrm>
            <a:off x="2411760" y="3573016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F.   Kyselina chlorná  </a:t>
            </a:r>
            <a:endParaRPr lang="cs-CZ" sz="2400" b="1" dirty="0"/>
          </a:p>
        </p:txBody>
      </p:sp>
      <p:sp>
        <p:nvSpPr>
          <p:cNvPr id="12" name="Obdélník 11"/>
          <p:cNvSpPr/>
          <p:nvPr/>
        </p:nvSpPr>
        <p:spPr>
          <a:xfrm>
            <a:off x="2411760" y="4149080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G.   Kyselina fluorovodíková</a:t>
            </a:r>
            <a:endParaRPr lang="cs-CZ" sz="2400" b="1" dirty="0"/>
          </a:p>
        </p:txBody>
      </p:sp>
      <p:sp>
        <p:nvSpPr>
          <p:cNvPr id="13" name="Obdélník 12"/>
          <p:cNvSpPr/>
          <p:nvPr/>
        </p:nvSpPr>
        <p:spPr>
          <a:xfrm>
            <a:off x="2411760" y="4725144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H.   Kyselina dusičná</a:t>
            </a:r>
            <a:endParaRPr lang="cs-CZ" sz="2400" b="1" dirty="0"/>
          </a:p>
        </p:txBody>
      </p:sp>
      <p:sp>
        <p:nvSpPr>
          <p:cNvPr id="14" name="Obdélník 13"/>
          <p:cNvSpPr/>
          <p:nvPr/>
        </p:nvSpPr>
        <p:spPr>
          <a:xfrm>
            <a:off x="2411760" y="5301208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I.   Kyselina siřičitá</a:t>
            </a:r>
            <a:endParaRPr lang="cs-CZ" sz="2400" b="1" dirty="0"/>
          </a:p>
        </p:txBody>
      </p:sp>
      <p:sp>
        <p:nvSpPr>
          <p:cNvPr id="15" name="Obdélník 14"/>
          <p:cNvSpPr/>
          <p:nvPr/>
        </p:nvSpPr>
        <p:spPr>
          <a:xfrm>
            <a:off x="2411760" y="5877272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J. Kyselina chlorovodíková</a:t>
            </a:r>
            <a:endParaRPr lang="cs-CZ" sz="2400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2758863"/>
              </p:ext>
            </p:extLst>
          </p:nvPr>
        </p:nvGraphicFramePr>
        <p:xfrm>
          <a:off x="7236296" y="687014"/>
          <a:ext cx="887760" cy="563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7760"/>
              </a:tblGrid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1J</a:t>
                      </a:r>
                      <a:endParaRPr lang="cs-CZ" sz="2800" dirty="0"/>
                    </a:p>
                  </a:txBody>
                  <a:tcPr anchor="ctr"/>
                </a:tc>
              </a:tr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2D</a:t>
                      </a:r>
                      <a:endParaRPr lang="cs-CZ" sz="2800" dirty="0"/>
                    </a:p>
                  </a:txBody>
                  <a:tcPr anchor="ctr"/>
                </a:tc>
              </a:tr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3B</a:t>
                      </a:r>
                      <a:endParaRPr lang="cs-CZ" sz="2800" dirty="0"/>
                    </a:p>
                  </a:txBody>
                  <a:tcPr anchor="ctr"/>
                </a:tc>
              </a:tr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4H</a:t>
                      </a:r>
                      <a:endParaRPr lang="cs-CZ" sz="2800" dirty="0"/>
                    </a:p>
                  </a:txBody>
                  <a:tcPr anchor="ctr"/>
                </a:tc>
              </a:tr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5I</a:t>
                      </a:r>
                      <a:endParaRPr lang="cs-CZ" sz="2800" dirty="0"/>
                    </a:p>
                  </a:txBody>
                  <a:tcPr anchor="ctr"/>
                </a:tc>
              </a:tr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6A</a:t>
                      </a:r>
                      <a:endParaRPr lang="cs-CZ" sz="2800" dirty="0"/>
                    </a:p>
                  </a:txBody>
                  <a:tcPr anchor="ctr"/>
                </a:tc>
              </a:tr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7C</a:t>
                      </a:r>
                      <a:endParaRPr lang="cs-CZ" sz="2800" dirty="0"/>
                    </a:p>
                  </a:txBody>
                  <a:tcPr anchor="ctr"/>
                </a:tc>
              </a:tr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8G</a:t>
                      </a:r>
                      <a:endParaRPr lang="cs-CZ" sz="2800" dirty="0"/>
                    </a:p>
                  </a:txBody>
                  <a:tcPr anchor="ctr"/>
                </a:tc>
              </a:tr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9F</a:t>
                      </a:r>
                      <a:endParaRPr lang="cs-CZ" sz="2800" dirty="0"/>
                    </a:p>
                  </a:txBody>
                  <a:tcPr anchor="ctr"/>
                </a:tc>
              </a:tr>
              <a:tr h="56324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10E</a:t>
                      </a:r>
                      <a:endParaRPr lang="cs-CZ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Obdélník 15"/>
          <p:cNvSpPr/>
          <p:nvPr/>
        </p:nvSpPr>
        <p:spPr>
          <a:xfrm>
            <a:off x="6828523" y="0"/>
            <a:ext cx="2304256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kontrola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182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Procvičování – vytvoř dvojice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2170584" cy="612068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cs-CZ" sz="3200" b="1" dirty="0" err="1" smtClean="0">
                <a:solidFill>
                  <a:srgbClr val="00B050"/>
                </a:solidFill>
              </a:rPr>
              <a:t>HCl</a:t>
            </a:r>
            <a:endParaRPr lang="cs-CZ" sz="3200" b="1" dirty="0" smtClean="0">
              <a:solidFill>
                <a:srgbClr val="00B05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cs-CZ" sz="3200" b="1" dirty="0" smtClean="0"/>
              <a:t>H</a:t>
            </a:r>
            <a:r>
              <a:rPr lang="cs-CZ" sz="3200" b="1" baseline="-25000" dirty="0" smtClean="0"/>
              <a:t>2</a:t>
            </a:r>
            <a:r>
              <a:rPr lang="cs-CZ" sz="3200" b="1" dirty="0" smtClean="0"/>
              <a:t>SO</a:t>
            </a:r>
            <a:r>
              <a:rPr lang="cs-CZ" sz="3200" b="1" baseline="-25000" dirty="0" smtClean="0"/>
              <a:t>4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cs-CZ" sz="3200" b="1" dirty="0" smtClean="0">
                <a:solidFill>
                  <a:srgbClr val="00B050"/>
                </a:solidFill>
              </a:rPr>
              <a:t>HNO</a:t>
            </a:r>
            <a:r>
              <a:rPr lang="cs-CZ" sz="3200" b="1" baseline="-25000" dirty="0" smtClean="0">
                <a:solidFill>
                  <a:srgbClr val="00B050"/>
                </a:solidFill>
              </a:rPr>
              <a:t>3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cs-CZ" sz="3200" b="1" dirty="0" smtClean="0"/>
              <a:t>H</a:t>
            </a:r>
            <a:r>
              <a:rPr lang="cs-CZ" sz="3200" b="1" baseline="-25000" dirty="0" smtClean="0"/>
              <a:t>2</a:t>
            </a:r>
            <a:r>
              <a:rPr lang="cs-CZ" sz="3200" b="1" dirty="0" smtClean="0"/>
              <a:t>SO</a:t>
            </a:r>
            <a:r>
              <a:rPr lang="cs-CZ" sz="3200" b="1" baseline="-25000" dirty="0" smtClean="0"/>
              <a:t>3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cs-CZ" sz="3200" b="1" dirty="0" smtClean="0">
                <a:solidFill>
                  <a:srgbClr val="00B050"/>
                </a:solidFill>
              </a:rPr>
              <a:t>H</a:t>
            </a:r>
            <a:r>
              <a:rPr lang="cs-CZ" sz="3200" b="1" baseline="-25000" dirty="0" smtClean="0">
                <a:solidFill>
                  <a:srgbClr val="00B050"/>
                </a:solidFill>
              </a:rPr>
              <a:t>2</a:t>
            </a:r>
            <a:r>
              <a:rPr lang="cs-CZ" sz="3200" b="1" dirty="0" smtClean="0">
                <a:solidFill>
                  <a:srgbClr val="00B050"/>
                </a:solidFill>
              </a:rPr>
              <a:t>CO</a:t>
            </a:r>
            <a:r>
              <a:rPr lang="cs-CZ" sz="3200" b="1" baseline="-25000" dirty="0" smtClean="0">
                <a:solidFill>
                  <a:srgbClr val="00B050"/>
                </a:solidFill>
              </a:rPr>
              <a:t>3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cs-CZ" sz="3200" b="1" dirty="0" smtClean="0"/>
              <a:t>HF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cs-CZ" sz="3200" b="1" dirty="0" err="1" smtClean="0">
                <a:solidFill>
                  <a:srgbClr val="00B050"/>
                </a:solidFill>
              </a:rPr>
              <a:t>HClO</a:t>
            </a:r>
            <a:endParaRPr lang="cs-CZ" sz="3200" b="1" dirty="0" smtClean="0">
              <a:solidFill>
                <a:srgbClr val="00B050"/>
              </a:solidFill>
            </a:endParaRP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339752" y="786787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lphaUcPeriod"/>
            </a:pPr>
            <a:r>
              <a:rPr lang="cs-CZ" sz="2000" b="1" dirty="0" smtClean="0"/>
              <a:t>Kyselý déšť</a:t>
            </a:r>
            <a:endParaRPr lang="cs-CZ" sz="2000" b="1" dirty="0"/>
          </a:p>
        </p:txBody>
      </p:sp>
      <p:sp>
        <p:nvSpPr>
          <p:cNvPr id="7" name="Obdélník 6"/>
          <p:cNvSpPr/>
          <p:nvPr/>
        </p:nvSpPr>
        <p:spPr>
          <a:xfrm>
            <a:off x="2339752" y="1604797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B. Slabá kyselina, např. v sodovce   </a:t>
            </a:r>
            <a:endParaRPr lang="cs-CZ" sz="2000" b="1" dirty="0"/>
          </a:p>
        </p:txBody>
      </p:sp>
      <p:sp>
        <p:nvSpPr>
          <p:cNvPr id="8" name="Obdélník 7"/>
          <p:cNvSpPr/>
          <p:nvPr/>
        </p:nvSpPr>
        <p:spPr>
          <a:xfrm>
            <a:off x="2347545" y="2451094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C.   Čisticí prostředky, např. Savo</a:t>
            </a:r>
            <a:endParaRPr lang="cs-CZ" sz="2000" b="1" dirty="0"/>
          </a:p>
        </p:txBody>
      </p:sp>
      <p:sp>
        <p:nvSpPr>
          <p:cNvPr id="9" name="Obdélník 8"/>
          <p:cNvSpPr/>
          <p:nvPr/>
        </p:nvSpPr>
        <p:spPr>
          <a:xfrm>
            <a:off x="2347545" y="3284983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D.   V lidském žaludku</a:t>
            </a:r>
            <a:endParaRPr lang="cs-CZ" sz="2000" b="1" dirty="0"/>
          </a:p>
        </p:txBody>
      </p:sp>
      <p:sp>
        <p:nvSpPr>
          <p:cNvPr id="10" name="Obdélník 9"/>
          <p:cNvSpPr/>
          <p:nvPr/>
        </p:nvSpPr>
        <p:spPr>
          <a:xfrm>
            <a:off x="2347545" y="4125076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E.   Výroba výbušnin, barviv</a:t>
            </a:r>
            <a:endParaRPr lang="cs-CZ" sz="2000" b="1" dirty="0"/>
          </a:p>
        </p:txBody>
      </p:sp>
      <p:sp>
        <p:nvSpPr>
          <p:cNvPr id="11" name="Obdélník 10"/>
          <p:cNvSpPr/>
          <p:nvPr/>
        </p:nvSpPr>
        <p:spPr>
          <a:xfrm>
            <a:off x="2347545" y="4965169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F. </a:t>
            </a:r>
            <a:r>
              <a:rPr lang="cs-CZ" sz="2000" b="1" dirty="0"/>
              <a:t>Nejsilnější </a:t>
            </a:r>
            <a:r>
              <a:rPr lang="cs-CZ" sz="2000" b="1" dirty="0" smtClean="0"/>
              <a:t>kyselina</a:t>
            </a:r>
            <a:endParaRPr lang="cs-CZ" sz="2000" b="1" dirty="0"/>
          </a:p>
        </p:txBody>
      </p:sp>
      <p:sp>
        <p:nvSpPr>
          <p:cNvPr id="12" name="Obdélník 11"/>
          <p:cNvSpPr/>
          <p:nvPr/>
        </p:nvSpPr>
        <p:spPr>
          <a:xfrm>
            <a:off x="2347545" y="5805264"/>
            <a:ext cx="468052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/>
              <a:t>G.   Leptá sklo</a:t>
            </a:r>
            <a:endParaRPr lang="cs-CZ" sz="2000" b="1" dirty="0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7582521"/>
              </p:ext>
            </p:extLst>
          </p:nvPr>
        </p:nvGraphicFramePr>
        <p:xfrm>
          <a:off x="7236296" y="687014"/>
          <a:ext cx="887760" cy="56943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7760"/>
              </a:tblGrid>
              <a:tr h="81347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1D</a:t>
                      </a:r>
                      <a:endParaRPr lang="cs-CZ" sz="2800" dirty="0"/>
                    </a:p>
                  </a:txBody>
                  <a:tcPr anchor="ctr"/>
                </a:tc>
              </a:tr>
              <a:tr h="81347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2F</a:t>
                      </a:r>
                      <a:endParaRPr lang="cs-CZ" sz="2800" dirty="0"/>
                    </a:p>
                  </a:txBody>
                  <a:tcPr anchor="ctr"/>
                </a:tc>
              </a:tr>
              <a:tr h="81347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3E</a:t>
                      </a:r>
                      <a:endParaRPr lang="cs-CZ" sz="2800" dirty="0"/>
                    </a:p>
                  </a:txBody>
                  <a:tcPr anchor="ctr"/>
                </a:tc>
              </a:tr>
              <a:tr h="81347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4A</a:t>
                      </a:r>
                      <a:endParaRPr lang="cs-CZ" sz="2800" dirty="0"/>
                    </a:p>
                  </a:txBody>
                  <a:tcPr anchor="ctr"/>
                </a:tc>
              </a:tr>
              <a:tr h="81347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5B</a:t>
                      </a:r>
                      <a:endParaRPr lang="cs-CZ" sz="2800" dirty="0"/>
                    </a:p>
                  </a:txBody>
                  <a:tcPr anchor="ctr"/>
                </a:tc>
              </a:tr>
              <a:tr h="81347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6G</a:t>
                      </a:r>
                      <a:endParaRPr lang="cs-CZ" sz="2800" dirty="0"/>
                    </a:p>
                  </a:txBody>
                  <a:tcPr anchor="ctr"/>
                </a:tc>
              </a:tr>
              <a:tr h="813473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7C</a:t>
                      </a:r>
                      <a:endParaRPr lang="cs-CZ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Obdélník 13"/>
          <p:cNvSpPr/>
          <p:nvPr/>
        </p:nvSpPr>
        <p:spPr>
          <a:xfrm>
            <a:off x="6828523" y="0"/>
            <a:ext cx="2304256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kontrola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9090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Kyseliny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352928" cy="48006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Jsou látky, které ve vodě odštěpují vodíkový kationt H</a:t>
            </a:r>
            <a:r>
              <a:rPr lang="cs-CZ" sz="2800" baseline="30000" dirty="0" smtClean="0">
                <a:solidFill>
                  <a:srgbClr val="FF0000"/>
                </a:solidFill>
              </a:rPr>
              <a:t>+ </a:t>
            </a:r>
          </a:p>
          <a:p>
            <a:endParaRPr lang="cs-CZ" baseline="30000" dirty="0"/>
          </a:p>
          <a:p>
            <a:pPr marL="114300" indent="0">
              <a:buNone/>
            </a:pPr>
            <a:r>
              <a:rPr lang="cs-CZ" sz="4000" dirty="0" smtClean="0"/>
              <a:t>    </a:t>
            </a:r>
            <a:r>
              <a:rPr lang="cs-CZ" sz="4000" dirty="0" err="1" smtClean="0"/>
              <a:t>HCl</a:t>
            </a:r>
            <a:r>
              <a:rPr lang="cs-CZ" sz="4000" dirty="0" smtClean="0"/>
              <a:t>              H</a:t>
            </a:r>
            <a:r>
              <a:rPr lang="cs-CZ" sz="4000" baseline="30000" dirty="0" smtClean="0"/>
              <a:t>+</a:t>
            </a:r>
            <a:r>
              <a:rPr lang="cs-CZ" sz="4000" dirty="0" smtClean="0"/>
              <a:t>   + Cl</a:t>
            </a:r>
            <a:r>
              <a:rPr lang="cs-CZ" sz="4000" baseline="30000" dirty="0" smtClean="0"/>
              <a:t>-</a:t>
            </a:r>
          </a:p>
          <a:p>
            <a:pPr marL="114300" indent="0">
              <a:buNone/>
            </a:pPr>
            <a:r>
              <a:rPr lang="cs-CZ" sz="4000" dirty="0" smtClean="0"/>
              <a:t>    </a:t>
            </a:r>
            <a:r>
              <a:rPr lang="cs-CZ" sz="4000" dirty="0" err="1" smtClean="0"/>
              <a:t>HBr</a:t>
            </a:r>
            <a:r>
              <a:rPr lang="cs-CZ" sz="4000" dirty="0" smtClean="0"/>
              <a:t>             H</a:t>
            </a:r>
            <a:r>
              <a:rPr lang="cs-CZ" sz="4000" baseline="30000" dirty="0" smtClean="0"/>
              <a:t>+     </a:t>
            </a:r>
            <a:r>
              <a:rPr lang="cs-CZ" sz="4000" dirty="0"/>
              <a:t>+ </a:t>
            </a:r>
            <a:r>
              <a:rPr lang="cs-CZ" sz="4000" dirty="0" smtClean="0"/>
              <a:t>Br</a:t>
            </a:r>
            <a:r>
              <a:rPr lang="cs-CZ" sz="4000" baseline="30000" dirty="0" smtClean="0"/>
              <a:t>-</a:t>
            </a:r>
          </a:p>
          <a:p>
            <a:r>
              <a:rPr lang="cs-CZ" sz="2800" dirty="0" smtClean="0"/>
              <a:t>Jsou </a:t>
            </a:r>
            <a:r>
              <a:rPr lang="cs-CZ" sz="2800" dirty="0" smtClean="0">
                <a:solidFill>
                  <a:srgbClr val="FF0000"/>
                </a:solidFill>
              </a:rPr>
              <a:t>kyselé</a:t>
            </a:r>
            <a:r>
              <a:rPr lang="cs-CZ" sz="2800" dirty="0" smtClean="0"/>
              <a:t> (mají pH menší než 7, UIP papírek zbarvují do červena, fenolftalein nezbarvují)</a:t>
            </a:r>
            <a:endParaRPr lang="cs-CZ" sz="2800" dirty="0"/>
          </a:p>
          <a:p>
            <a:endParaRPr lang="cs-CZ" sz="4000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868212" y="3501008"/>
            <a:ext cx="108709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804386" y="2708920"/>
            <a:ext cx="108709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49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Kyseliny se dělí na: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79512" y="1514530"/>
            <a:ext cx="2808312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/>
              <a:t>Bezkyslíkaté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07504" y="2139961"/>
            <a:ext cx="2880320" cy="3951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cs-CZ" dirty="0" smtClean="0"/>
              <a:t>HF </a:t>
            </a:r>
            <a:r>
              <a:rPr lang="cs-CZ" sz="2000" dirty="0" smtClean="0"/>
              <a:t>kys. fluorovodíková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HCl</a:t>
            </a:r>
            <a:r>
              <a:rPr lang="cs-CZ" dirty="0"/>
              <a:t> </a:t>
            </a:r>
            <a:r>
              <a:rPr lang="cs-CZ" sz="2000" dirty="0"/>
              <a:t>kys. </a:t>
            </a:r>
            <a:r>
              <a:rPr lang="cs-CZ" sz="2000" dirty="0" smtClean="0"/>
              <a:t>chlorovodíková</a:t>
            </a:r>
            <a:endParaRPr lang="cs-CZ" sz="2000" dirty="0"/>
          </a:p>
          <a:p>
            <a:pPr marL="0" indent="0">
              <a:buNone/>
            </a:pPr>
            <a:r>
              <a:rPr lang="cs-CZ" dirty="0" err="1" smtClean="0"/>
              <a:t>HBr</a:t>
            </a:r>
            <a:r>
              <a:rPr lang="cs-CZ" dirty="0"/>
              <a:t> </a:t>
            </a:r>
            <a:r>
              <a:rPr lang="cs-CZ" sz="2000" dirty="0"/>
              <a:t>kys. </a:t>
            </a:r>
            <a:r>
              <a:rPr lang="cs-CZ" sz="2000" dirty="0" smtClean="0"/>
              <a:t>bromovodíková</a:t>
            </a:r>
            <a:endParaRPr lang="cs-CZ" sz="2000" dirty="0"/>
          </a:p>
          <a:p>
            <a:pPr marL="0" indent="0">
              <a:buNone/>
            </a:pPr>
            <a:r>
              <a:rPr lang="cs-CZ" dirty="0"/>
              <a:t>HI </a:t>
            </a:r>
            <a:r>
              <a:rPr lang="cs-CZ" sz="2000" dirty="0"/>
              <a:t>kys. jodovodíková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S </a:t>
            </a:r>
            <a:r>
              <a:rPr lang="cs-CZ" sz="2000" dirty="0" smtClean="0"/>
              <a:t>kyselina sirovodíková</a:t>
            </a:r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3131840" y="1533982"/>
            <a:ext cx="5112568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/>
              <a:t>Kyslíkaté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3095836" y="3416535"/>
            <a:ext cx="2556284" cy="13981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SO</a:t>
            </a:r>
            <a:r>
              <a:rPr lang="cs-CZ" sz="2000" baseline="-25000" dirty="0" smtClean="0"/>
              <a:t>4  </a:t>
            </a:r>
            <a:r>
              <a:rPr lang="cs-CZ" sz="2000" dirty="0" smtClean="0"/>
              <a:t> kyselina sírová</a:t>
            </a:r>
            <a:endParaRPr lang="cs-CZ" sz="2000" baseline="-250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cs-CZ" sz="2000" dirty="0" smtClean="0"/>
              <a:t>HNO</a:t>
            </a:r>
            <a:r>
              <a:rPr lang="cs-CZ" sz="2000" baseline="-25000" dirty="0" smtClean="0"/>
              <a:t>3    </a:t>
            </a:r>
            <a:r>
              <a:rPr lang="cs-CZ" sz="1800" dirty="0" smtClean="0"/>
              <a:t>kyselina dusičná</a:t>
            </a:r>
            <a:endParaRPr lang="cs-CZ" sz="1800" baseline="-25000" dirty="0" smtClean="0"/>
          </a:p>
          <a:p>
            <a:endParaRPr lang="cs-CZ" dirty="0"/>
          </a:p>
          <a:p>
            <a:endParaRPr lang="cs-CZ" dirty="0" smtClean="0"/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1398476" y="1082482"/>
            <a:ext cx="2597460" cy="4103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4139952" y="1082482"/>
            <a:ext cx="1368152" cy="4320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obsah 7"/>
          <p:cNvSpPr txBox="1">
            <a:spLocks/>
          </p:cNvSpPr>
          <p:nvPr/>
        </p:nvSpPr>
        <p:spPr>
          <a:xfrm>
            <a:off x="5796136" y="3416535"/>
            <a:ext cx="2664296" cy="13981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SO</a:t>
            </a:r>
            <a:r>
              <a:rPr lang="cs-CZ" sz="2000" baseline="-25000" dirty="0" smtClean="0"/>
              <a:t>3   </a:t>
            </a:r>
            <a:r>
              <a:rPr lang="cs-CZ" sz="2000" dirty="0" smtClean="0"/>
              <a:t>kyselina siřičitá</a:t>
            </a:r>
            <a:endParaRPr lang="cs-CZ" sz="2000" baseline="-250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CO</a:t>
            </a:r>
            <a:r>
              <a:rPr lang="cs-CZ" sz="2000" baseline="-25000" dirty="0" smtClean="0"/>
              <a:t>3   </a:t>
            </a:r>
            <a:r>
              <a:rPr lang="cs-CZ" sz="2000" dirty="0" smtClean="0"/>
              <a:t>kyselina uhličitá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000" dirty="0" err="1" smtClean="0"/>
              <a:t>HClO</a:t>
            </a:r>
            <a:r>
              <a:rPr lang="cs-CZ" sz="2000" dirty="0" smtClean="0"/>
              <a:t>    kyselina chlorná</a:t>
            </a:r>
            <a:endParaRPr lang="cs-CZ" sz="2000" dirty="0"/>
          </a:p>
        </p:txBody>
      </p:sp>
      <p:sp>
        <p:nvSpPr>
          <p:cNvPr id="12" name="Zástupný symbol pro text 6"/>
          <p:cNvSpPr txBox="1">
            <a:spLocks/>
          </p:cNvSpPr>
          <p:nvPr/>
        </p:nvSpPr>
        <p:spPr>
          <a:xfrm>
            <a:off x="3095836" y="3011575"/>
            <a:ext cx="2556284" cy="4237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silné (žíravé)</a:t>
            </a:r>
            <a:endParaRPr lang="cs-CZ" dirty="0"/>
          </a:p>
        </p:txBody>
      </p:sp>
      <p:sp>
        <p:nvSpPr>
          <p:cNvPr id="13" name="Zástupný symbol pro text 6"/>
          <p:cNvSpPr txBox="1">
            <a:spLocks/>
          </p:cNvSpPr>
          <p:nvPr/>
        </p:nvSpPr>
        <p:spPr>
          <a:xfrm>
            <a:off x="5796136" y="2992797"/>
            <a:ext cx="2664296" cy="4237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 smtClean="0"/>
              <a:t>slabé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5945294" y="2276872"/>
            <a:ext cx="1368152" cy="6480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4139952" y="2276872"/>
            <a:ext cx="1512168" cy="64807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94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Halogeny se slučují s vodíkem za vzniku </a:t>
            </a:r>
            <a:r>
              <a:rPr lang="cs-CZ" sz="2400" dirty="0" err="1" smtClean="0"/>
              <a:t>halogenovodíků</a:t>
            </a:r>
            <a:endParaRPr lang="cs-CZ" sz="2400" dirty="0" smtClean="0"/>
          </a:p>
          <a:p>
            <a:pPr marL="0" indent="0">
              <a:buNone/>
            </a:pPr>
            <a:r>
              <a:rPr lang="cs-CZ" sz="3200" dirty="0" smtClean="0"/>
              <a:t>  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H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+ F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              2HF     fluorovodík</a:t>
            </a:r>
          </a:p>
          <a:p>
            <a:pPr marL="0" indent="0">
              <a:buNone/>
            </a:pPr>
            <a:r>
              <a:rPr lang="cs-CZ" sz="3200" dirty="0" smtClean="0"/>
              <a:t>   H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+ Cl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             2HCl   chlorovodík</a:t>
            </a:r>
          </a:p>
          <a:p>
            <a:pPr marL="0" indent="0">
              <a:buNone/>
            </a:pPr>
            <a:r>
              <a:rPr lang="cs-CZ" sz="3200" dirty="0" smtClean="0"/>
              <a:t>   H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+ Br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            2HBr   bromovodík</a:t>
            </a:r>
          </a:p>
          <a:p>
            <a:pPr marL="0" indent="0">
              <a:buNone/>
            </a:pPr>
            <a:r>
              <a:rPr lang="cs-CZ" sz="3200" dirty="0" smtClean="0"/>
              <a:t>   H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+ I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               2HI      jodovodík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195736" y="2946668"/>
            <a:ext cx="10081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195736" y="3573016"/>
            <a:ext cx="10081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220908" y="4149080"/>
            <a:ext cx="10081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2220908" y="4725144"/>
            <a:ext cx="100811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923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Rozpouštěním </a:t>
            </a:r>
            <a:r>
              <a:rPr lang="cs-CZ" dirty="0" err="1" smtClean="0"/>
              <a:t>halogenovodíků</a:t>
            </a:r>
            <a:r>
              <a:rPr lang="cs-CZ" dirty="0" smtClean="0"/>
              <a:t> ve vodě vznikají bezkyslíkaté kyseliny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2304256"/>
          </a:xfrm>
        </p:spPr>
        <p:txBody>
          <a:bodyPr>
            <a:noAutofit/>
          </a:bodyPr>
          <a:lstStyle/>
          <a:p>
            <a:r>
              <a:rPr lang="cs-CZ" sz="3200" dirty="0" smtClean="0"/>
              <a:t>HF kyselina fluorovodíková</a:t>
            </a:r>
          </a:p>
          <a:p>
            <a:r>
              <a:rPr lang="cs-CZ" sz="3200" dirty="0" err="1" smtClean="0"/>
              <a:t>HCl</a:t>
            </a:r>
            <a:r>
              <a:rPr lang="cs-CZ" sz="3200" dirty="0" smtClean="0"/>
              <a:t> kyselina chlorovodíková</a:t>
            </a:r>
          </a:p>
          <a:p>
            <a:r>
              <a:rPr lang="cs-CZ" sz="3200" dirty="0" err="1" smtClean="0"/>
              <a:t>HBr</a:t>
            </a:r>
            <a:r>
              <a:rPr lang="cs-CZ" sz="3200" dirty="0" smtClean="0"/>
              <a:t> kyselina bromovodíková</a:t>
            </a:r>
          </a:p>
          <a:p>
            <a:r>
              <a:rPr lang="cs-CZ" sz="3200" dirty="0" smtClean="0"/>
              <a:t>HI kyselina jodovodíková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383708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Práce s kyselinami: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969" y="2780928"/>
            <a:ext cx="8229600" cy="4497363"/>
          </a:xfrm>
        </p:spPr>
        <p:txBody>
          <a:bodyPr/>
          <a:lstStyle/>
          <a:p>
            <a:r>
              <a:rPr lang="cs-CZ" dirty="0" smtClean="0"/>
              <a:t>Používat ochranné pomůcky (plášť, rukavice, brýle, štít)</a:t>
            </a:r>
            <a:endParaRPr lang="cs-CZ" dirty="0"/>
          </a:p>
        </p:txBody>
      </p:sp>
      <p:pic>
        <p:nvPicPr>
          <p:cNvPr id="1026" name="Picture 2" descr="http://www.brudra.cz/kat_img/3002-B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60" y="3225439"/>
            <a:ext cx="2205560" cy="342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soptik.cz/images/sklady/1_944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168352" cy="172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z.all.biz/img/cz/catalog/8577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5214" b="91111" l="14359" r="83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46" t="16237" r="16565" b="10138"/>
          <a:stretch/>
        </p:blipFill>
        <p:spPr bwMode="auto">
          <a:xfrm>
            <a:off x="0" y="764704"/>
            <a:ext cx="2572875" cy="20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varecskepotreby.cz/images/stitsp-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71187"/>
            <a:ext cx="2169353" cy="31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0/09/Sodium_hydroxide_burn.png/200px-Sodium_hydroxide_bur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1763688" cy="221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40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Ředění kyselin: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050078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Při ředění kyselin lijeme VŽDY kyselinu do vody !!!! </a:t>
            </a:r>
            <a:r>
              <a:rPr lang="cs-CZ" sz="2800" dirty="0" smtClean="0"/>
              <a:t>(nikdy ne naopak)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sz="2800" dirty="0" smtClean="0">
                <a:solidFill>
                  <a:srgbClr val="FF0000"/>
                </a:solidFill>
              </a:rPr>
              <a:t>První pomoc </a:t>
            </a:r>
            <a:r>
              <a:rPr lang="cs-CZ" sz="2800" dirty="0" smtClean="0"/>
              <a:t>při polití kyselinou – omývat postižené místo velkým množstvím </a:t>
            </a:r>
            <a:r>
              <a:rPr lang="cs-CZ" sz="2800" dirty="0" smtClean="0">
                <a:solidFill>
                  <a:srgbClr val="FF0000"/>
                </a:solidFill>
              </a:rPr>
              <a:t>studené vody</a:t>
            </a:r>
          </a:p>
          <a:p>
            <a:endParaRPr lang="cs-CZ" sz="6600" dirty="0"/>
          </a:p>
        </p:txBody>
      </p:sp>
      <p:pic>
        <p:nvPicPr>
          <p:cNvPr id="2050" name="Picture 2" descr="http://ff1.ontola.com/f/2014-03/25/Screenshot_1-xy36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16" t="5296" r="6930" b="3779"/>
          <a:stretch/>
        </p:blipFill>
        <p:spPr bwMode="auto">
          <a:xfrm>
            <a:off x="3779912" y="2135158"/>
            <a:ext cx="293751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78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HCl</a:t>
            </a:r>
            <a:r>
              <a:rPr lang="cs-CZ" dirty="0" smtClean="0"/>
              <a:t> – kyselina chlorovodíková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51500" y="1337340"/>
            <a:ext cx="8229600" cy="35569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Max. koncentrace je 37 %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Je žíravá 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V lidském žaludku je 0,3%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Reaguje s některými kovy (např. </a:t>
            </a:r>
            <a:r>
              <a:rPr lang="cs-CZ" sz="2800" dirty="0" err="1" smtClean="0">
                <a:solidFill>
                  <a:srgbClr val="FF0000"/>
                </a:solidFill>
              </a:rPr>
              <a:t>Zn</a:t>
            </a:r>
            <a:r>
              <a:rPr lang="cs-CZ" sz="2800" dirty="0" smtClean="0">
                <a:solidFill>
                  <a:srgbClr val="FF0000"/>
                </a:solidFill>
              </a:rPr>
              <a:t>, Mg)</a:t>
            </a:r>
          </a:p>
          <a:p>
            <a:pPr marL="0" indent="0">
              <a:buNone/>
            </a:pPr>
            <a:r>
              <a:rPr lang="cs-CZ" sz="2400" dirty="0" smtClean="0"/>
              <a:t>       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</a:t>
            </a:r>
            <a:r>
              <a:rPr lang="cs-CZ" sz="2800" dirty="0" err="1" smtClean="0">
                <a:solidFill>
                  <a:srgbClr val="FF0000"/>
                </a:solidFill>
              </a:rPr>
              <a:t>Zn</a:t>
            </a:r>
            <a:r>
              <a:rPr lang="cs-CZ" sz="2800" dirty="0" smtClean="0">
                <a:solidFill>
                  <a:srgbClr val="FF0000"/>
                </a:solidFill>
              </a:rPr>
              <a:t> + 2HCl                    ZnCl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dirty="0" smtClean="0">
                <a:solidFill>
                  <a:srgbClr val="FF0000"/>
                </a:solidFill>
              </a:rPr>
              <a:t> + H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         Mg </a:t>
            </a:r>
            <a:r>
              <a:rPr lang="cs-CZ" sz="2800" dirty="0">
                <a:solidFill>
                  <a:srgbClr val="FF0000"/>
                </a:solidFill>
              </a:rPr>
              <a:t>+ 2HCl            </a:t>
            </a:r>
            <a:r>
              <a:rPr lang="cs-CZ" sz="2800" dirty="0" smtClean="0">
                <a:solidFill>
                  <a:srgbClr val="FF0000"/>
                </a:solidFill>
              </a:rPr>
              <a:t>        MgCl</a:t>
            </a:r>
            <a:r>
              <a:rPr lang="cs-CZ" sz="2800" baseline="-25000" dirty="0" smtClean="0">
                <a:solidFill>
                  <a:srgbClr val="FF0000"/>
                </a:solidFill>
              </a:rPr>
              <a:t>2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>
                <a:solidFill>
                  <a:srgbClr val="FF0000"/>
                </a:solidFill>
              </a:rPr>
              <a:t>+ H</a:t>
            </a:r>
            <a:r>
              <a:rPr lang="cs-CZ" sz="2800" baseline="-25000" dirty="0">
                <a:solidFill>
                  <a:srgbClr val="FF0000"/>
                </a:solidFill>
              </a:rPr>
              <a:t>2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659752" y="4077072"/>
            <a:ext cx="108012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659752" y="4581128"/>
            <a:ext cx="108012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46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HF – kyselina fluorovodíková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Silná kyselina </a:t>
            </a:r>
          </a:p>
          <a:p>
            <a:r>
              <a:rPr lang="cs-CZ" sz="2800" dirty="0" smtClean="0"/>
              <a:t>Leptá sklo</a:t>
            </a:r>
            <a:endParaRPr lang="cs-CZ" sz="2800" dirty="0"/>
          </a:p>
        </p:txBody>
      </p:sp>
      <p:pic>
        <p:nvPicPr>
          <p:cNvPr id="1026" name="Picture 2" descr="http://www.rakovnicko.cz/files/articles/full/a_leptane_sklo_fspj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550173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73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1089</TotalTime>
  <Words>507</Words>
  <Application>Microsoft Office PowerPoint</Application>
  <PresentationFormat>Předvádění na obrazovce (4:3)</PresentationFormat>
  <Paragraphs>153</Paragraphs>
  <Slides>16</Slides>
  <Notes>1</Notes>
  <HiddenSlides>2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Sousedství</vt:lpstr>
      <vt:lpstr>Kyseliny</vt:lpstr>
      <vt:lpstr>Kyseliny</vt:lpstr>
      <vt:lpstr>Kyseliny se dělí na:</vt:lpstr>
      <vt:lpstr>Snímek 4</vt:lpstr>
      <vt:lpstr>Rozpouštěním halogenovodíků ve vodě vznikají bezkyslíkaté kyseliny</vt:lpstr>
      <vt:lpstr>Práce s kyselinami:</vt:lpstr>
      <vt:lpstr>Ředění kyselin:</vt:lpstr>
      <vt:lpstr>HCl – kyselina chlorovodíková</vt:lpstr>
      <vt:lpstr>HF – kyselina fluorovodíková</vt:lpstr>
      <vt:lpstr>H2SO4  - kyselina sírová</vt:lpstr>
      <vt:lpstr>HNO3  kyselina dusičná</vt:lpstr>
      <vt:lpstr>H2SO3 kyselina siřičitá </vt:lpstr>
      <vt:lpstr>H2CO3 kyselina uhličitá </vt:lpstr>
      <vt:lpstr>HClO kyselina chlorná</vt:lpstr>
      <vt:lpstr>Procvičování – vytvoř dvojice</vt:lpstr>
      <vt:lpstr>Procvičování – vytvoř dvojice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Kyseliny a zásady</dc:title>
  <dc:creator>Perutková Lenka, Mgr.</dc:creator>
  <cp:lastModifiedBy>Lenka</cp:lastModifiedBy>
  <cp:revision>82</cp:revision>
  <dcterms:created xsi:type="dcterms:W3CDTF">2014-12-18T07:46:33Z</dcterms:created>
  <dcterms:modified xsi:type="dcterms:W3CDTF">2021-03-15T16:02:37Z</dcterms:modified>
</cp:coreProperties>
</file>