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75" r:id="rId3"/>
    <p:sldId id="276" r:id="rId4"/>
    <p:sldId id="280" r:id="rId5"/>
    <p:sldId id="281" r:id="rId6"/>
    <p:sldId id="277" r:id="rId7"/>
    <p:sldId id="282" r:id="rId8"/>
    <p:sldId id="283" r:id="rId9"/>
    <p:sldId id="285" r:id="rId10"/>
    <p:sldId id="28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72ABC-0411-4C61-BA10-03D29A897C57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9DEAD-835D-46D9-90F9-F19732C7E0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89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7D58A6-D015-4829-948E-A2882389C6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7D88B9-F001-433E-B31D-CBFB26B02B69}" type="datetimeFigureOut">
              <a:rPr lang="cs-CZ" smtClean="0"/>
              <a:pPr/>
              <a:t>15.03.2021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Zásadité látky (zásady)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73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cs-CZ" dirty="0" smtClean="0"/>
              <a:t>Vytvoř dvojice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44027" y="1412776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Kyselina chlorovodíková</a:t>
            </a:r>
            <a:endParaRPr lang="cs-CZ" sz="2400" dirty="0"/>
          </a:p>
        </p:txBody>
      </p:sp>
      <p:sp>
        <p:nvSpPr>
          <p:cNvPr id="9" name="Zaoblený obdélník 8"/>
          <p:cNvSpPr/>
          <p:nvPr/>
        </p:nvSpPr>
        <p:spPr>
          <a:xfrm>
            <a:off x="244027" y="2305675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Hydroxid vápenatý</a:t>
            </a:r>
            <a:endParaRPr lang="cs-CZ" sz="2400" dirty="0"/>
          </a:p>
        </p:txBody>
      </p:sp>
      <p:sp>
        <p:nvSpPr>
          <p:cNvPr id="10" name="Zaoblený obdélník 9"/>
          <p:cNvSpPr/>
          <p:nvPr/>
        </p:nvSpPr>
        <p:spPr>
          <a:xfrm>
            <a:off x="244027" y="3198574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Kyselina siřičitá</a:t>
            </a:r>
            <a:endParaRPr lang="cs-CZ" sz="24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244027" y="4091473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Kyselina sírová</a:t>
            </a:r>
            <a:endParaRPr lang="cs-CZ" sz="2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44027" y="4963154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Chlorid sodný</a:t>
            </a:r>
            <a:endParaRPr lang="cs-CZ" sz="2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244027" y="5877272"/>
            <a:ext cx="3456384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Hydroxid sodný</a:t>
            </a:r>
            <a:endParaRPr lang="cs-CZ" sz="24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4274597" y="5877272"/>
            <a:ext cx="345638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žaludek</a:t>
            </a:r>
            <a:endParaRPr lang="cs-CZ" sz="24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4274597" y="5014677"/>
            <a:ext cx="3456384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hašené vápno</a:t>
            </a:r>
            <a:endParaRPr lang="cs-CZ" sz="24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4274597" y="2305675"/>
            <a:ext cx="345638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kyselý déšť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4274597" y="3198574"/>
            <a:ext cx="345638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nejsilnější kyselina</a:t>
            </a:r>
            <a:endParaRPr lang="cs-CZ" sz="24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4274597" y="1412776"/>
            <a:ext cx="345638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kuchyňská sůl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4274597" y="4109618"/>
            <a:ext cx="345638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„krtek“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6156176" y="0"/>
            <a:ext cx="230425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60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02312E-6 L 0.00105 0.51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59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7341E-7 L 0.00105 0.126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3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324 L 0.00209 0.12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6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185E-6 L -0.00104 -0.389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94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74 L 0.00105 -0.652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2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Jsou látky, které ve vodě </a:t>
            </a:r>
            <a:r>
              <a:rPr lang="cs-CZ" sz="2800" b="1" u="sng" dirty="0">
                <a:solidFill>
                  <a:srgbClr val="FF0000"/>
                </a:solidFill>
              </a:rPr>
              <a:t>odštěpují </a:t>
            </a:r>
            <a:r>
              <a:rPr lang="cs-CZ" sz="2800" b="1" u="sng" dirty="0" smtClean="0">
                <a:solidFill>
                  <a:srgbClr val="FF0000"/>
                </a:solidFill>
              </a:rPr>
              <a:t>hydroxidový aniont OH</a:t>
            </a:r>
            <a:r>
              <a:rPr lang="cs-CZ" sz="2800" b="1" u="sng" baseline="30000" dirty="0" smtClean="0">
                <a:solidFill>
                  <a:srgbClr val="FF0000"/>
                </a:solidFill>
              </a:rPr>
              <a:t>- </a:t>
            </a:r>
            <a:endParaRPr lang="cs-CZ" sz="2800" b="1" u="sng" baseline="30000" dirty="0">
              <a:solidFill>
                <a:srgbClr val="FF0000"/>
              </a:solidFill>
            </a:endParaRPr>
          </a:p>
          <a:p>
            <a:endParaRPr lang="cs-CZ" baseline="30000" dirty="0"/>
          </a:p>
          <a:p>
            <a:pPr marL="114300" indent="0">
              <a:buNone/>
            </a:pPr>
            <a:r>
              <a:rPr lang="cs-CZ" sz="3600" dirty="0" err="1" smtClean="0"/>
              <a:t>NaOH</a:t>
            </a:r>
            <a:r>
              <a:rPr lang="cs-CZ" sz="3600" dirty="0" smtClean="0"/>
              <a:t>              </a:t>
            </a:r>
            <a:r>
              <a:rPr lang="cs-CZ" sz="3600" dirty="0"/>
              <a:t>Na</a:t>
            </a:r>
            <a:r>
              <a:rPr lang="cs-CZ" sz="3600" baseline="30000" dirty="0" smtClean="0"/>
              <a:t>+ </a:t>
            </a:r>
            <a:r>
              <a:rPr lang="cs-CZ" sz="3600" dirty="0"/>
              <a:t>+</a:t>
            </a:r>
            <a:r>
              <a:rPr lang="cs-CZ" sz="3600" dirty="0" smtClean="0"/>
              <a:t> OH</a:t>
            </a:r>
            <a:r>
              <a:rPr lang="cs-CZ" sz="3600" baseline="30000" dirty="0" smtClean="0"/>
              <a:t>-</a:t>
            </a:r>
            <a:r>
              <a:rPr lang="cs-CZ" sz="3600" dirty="0" smtClean="0"/>
              <a:t> </a:t>
            </a:r>
          </a:p>
          <a:p>
            <a:pPr marL="114300" indent="0">
              <a:buNone/>
            </a:pPr>
            <a:r>
              <a:rPr lang="cs-CZ" sz="3600" dirty="0" smtClean="0"/>
              <a:t>KOH                 K</a:t>
            </a:r>
            <a:r>
              <a:rPr lang="cs-CZ" sz="3600" baseline="30000" dirty="0" smtClean="0"/>
              <a:t>+     </a:t>
            </a:r>
            <a:r>
              <a:rPr lang="cs-CZ" sz="3600" dirty="0"/>
              <a:t>+ </a:t>
            </a:r>
            <a:r>
              <a:rPr lang="cs-CZ" sz="3600" dirty="0" smtClean="0"/>
              <a:t>OH</a:t>
            </a:r>
            <a:r>
              <a:rPr lang="cs-CZ" sz="3600" baseline="30000" dirty="0" smtClean="0"/>
              <a:t>-</a:t>
            </a:r>
            <a:endParaRPr lang="cs-CZ" sz="3600" baseline="30000" dirty="0"/>
          </a:p>
          <a:p>
            <a:endParaRPr lang="cs-CZ" sz="2800" dirty="0" smtClean="0"/>
          </a:p>
          <a:p>
            <a:r>
              <a:rPr lang="cs-CZ" sz="2800" dirty="0" smtClean="0"/>
              <a:t>Jsou </a:t>
            </a:r>
            <a:r>
              <a:rPr lang="cs-CZ" sz="2800" b="1" dirty="0" smtClean="0">
                <a:solidFill>
                  <a:srgbClr val="0070C0"/>
                </a:solidFill>
              </a:rPr>
              <a:t>zásadité</a:t>
            </a:r>
            <a:r>
              <a:rPr lang="cs-CZ" sz="2800" dirty="0" smtClean="0"/>
              <a:t> </a:t>
            </a:r>
            <a:r>
              <a:rPr lang="cs-CZ" sz="2800" dirty="0"/>
              <a:t>(mají pH </a:t>
            </a:r>
            <a:r>
              <a:rPr lang="cs-CZ" sz="2800" dirty="0" smtClean="0"/>
              <a:t>větší než </a:t>
            </a:r>
            <a:r>
              <a:rPr lang="cs-CZ" sz="2800" dirty="0"/>
              <a:t>7, UIP papírek zbarvují do </a:t>
            </a:r>
            <a:r>
              <a:rPr lang="cs-CZ" sz="2800" dirty="0" smtClean="0"/>
              <a:t>modra, </a:t>
            </a:r>
            <a:r>
              <a:rPr lang="cs-CZ" sz="2800" dirty="0"/>
              <a:t>fenolftalein </a:t>
            </a:r>
            <a:r>
              <a:rPr lang="cs-CZ" sz="2800" dirty="0" smtClean="0"/>
              <a:t>zbarvují do fialova)</a:t>
            </a:r>
            <a:endParaRPr lang="cs-CZ" sz="2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123728" y="3140968"/>
            <a:ext cx="10801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23728" y="3789040"/>
            <a:ext cx="10801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79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4150" y="260648"/>
            <a:ext cx="6766322" cy="720080"/>
          </a:xfrm>
        </p:spPr>
        <p:txBody>
          <a:bodyPr/>
          <a:lstStyle/>
          <a:p>
            <a:r>
              <a:rPr lang="cs-CZ" dirty="0" smtClean="0"/>
              <a:t>  NH</a:t>
            </a:r>
            <a:r>
              <a:rPr lang="cs-CZ" baseline="-25000" dirty="0" smtClean="0"/>
              <a:t>3</a:t>
            </a:r>
            <a:r>
              <a:rPr lang="cs-CZ" dirty="0" smtClean="0"/>
              <a:t>     Amoniak (čpavek)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87727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Výrazně zapáchající látka (čpí – čpavek)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NH</a:t>
            </a:r>
            <a:r>
              <a:rPr lang="cs-CZ" sz="2400" baseline="-25000" dirty="0" smtClean="0">
                <a:solidFill>
                  <a:srgbClr val="FF0000"/>
                </a:solidFill>
              </a:rPr>
              <a:t>3 </a:t>
            </a:r>
            <a:r>
              <a:rPr lang="cs-CZ" sz="2400" dirty="0" smtClean="0">
                <a:solidFill>
                  <a:srgbClr val="FF0000"/>
                </a:solidFill>
              </a:rPr>
              <a:t> - plynná látka zásadité povahy, </a:t>
            </a:r>
          </a:p>
          <a:p>
            <a:pPr marL="11430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              nebezpečná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  <a:p>
            <a:r>
              <a:rPr lang="cs-CZ" sz="2400" dirty="0" smtClean="0"/>
              <a:t>Rozpouští se ve vodě</a:t>
            </a:r>
          </a:p>
          <a:p>
            <a:pPr marL="114300" indent="0">
              <a:buNone/>
            </a:pPr>
            <a:r>
              <a:rPr lang="cs-CZ" sz="2400" dirty="0" smtClean="0"/>
              <a:t>    NH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+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                         </a:t>
            </a:r>
            <a:r>
              <a:rPr lang="cs-CZ" sz="2400" dirty="0" smtClean="0">
                <a:solidFill>
                  <a:srgbClr val="FF0000"/>
                </a:solidFill>
              </a:rPr>
              <a:t>NH</a:t>
            </a:r>
            <a:r>
              <a:rPr lang="cs-CZ" sz="2400" baseline="-25000" dirty="0" smtClean="0">
                <a:solidFill>
                  <a:srgbClr val="FF0000"/>
                </a:solidFill>
              </a:rPr>
              <a:t>4</a:t>
            </a:r>
            <a:r>
              <a:rPr lang="cs-CZ" sz="2400" dirty="0" smtClean="0">
                <a:solidFill>
                  <a:srgbClr val="FF0000"/>
                </a:solidFill>
              </a:rPr>
              <a:t>OH (hydroxid  amonný)</a:t>
            </a:r>
          </a:p>
          <a:p>
            <a:r>
              <a:rPr lang="cs-CZ" sz="2400" dirty="0" smtClean="0"/>
              <a:t>Štěpí se:</a:t>
            </a:r>
          </a:p>
          <a:p>
            <a:pPr marL="114300" indent="0">
              <a:buNone/>
            </a:pPr>
            <a:r>
              <a:rPr lang="cs-CZ" sz="2400" dirty="0" smtClean="0"/>
              <a:t>    NH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OH                            NH</a:t>
            </a:r>
            <a:r>
              <a:rPr lang="cs-CZ" sz="2400" baseline="-25000" dirty="0" smtClean="0"/>
              <a:t>4</a:t>
            </a:r>
            <a:r>
              <a:rPr lang="cs-CZ" sz="2400" baseline="30000" dirty="0" smtClean="0"/>
              <a:t>+</a:t>
            </a:r>
            <a:r>
              <a:rPr lang="cs-CZ" sz="2400" dirty="0" smtClean="0"/>
              <a:t> + OH</a:t>
            </a:r>
            <a:r>
              <a:rPr lang="cs-CZ" sz="2400" baseline="30000" dirty="0" smtClean="0"/>
              <a:t>-</a:t>
            </a:r>
          </a:p>
          <a:p>
            <a:endParaRPr lang="cs-CZ" baseline="-25000" dirty="0"/>
          </a:p>
          <a:p>
            <a:endParaRPr lang="cs-CZ" baseline="-25000" dirty="0"/>
          </a:p>
          <a:p>
            <a:r>
              <a:rPr lang="cs-CZ" dirty="0" smtClean="0">
                <a:solidFill>
                  <a:srgbClr val="FF0000"/>
                </a:solidFill>
              </a:rPr>
              <a:t>Amoniak </a:t>
            </a:r>
            <a:r>
              <a:rPr lang="cs-CZ" dirty="0">
                <a:solidFill>
                  <a:srgbClr val="FF0000"/>
                </a:solidFill>
              </a:rPr>
              <a:t>se </a:t>
            </a:r>
            <a:r>
              <a:rPr lang="cs-CZ" dirty="0" smtClean="0">
                <a:solidFill>
                  <a:srgbClr val="FF0000"/>
                </a:solidFill>
              </a:rPr>
              <a:t>používá </a:t>
            </a:r>
            <a:r>
              <a:rPr lang="cs-CZ" dirty="0">
                <a:solidFill>
                  <a:srgbClr val="FF0000"/>
                </a:solidFill>
              </a:rPr>
              <a:t>v </a:t>
            </a:r>
            <a:r>
              <a:rPr lang="cs-CZ" dirty="0" smtClean="0">
                <a:solidFill>
                  <a:srgbClr val="FF0000"/>
                </a:solidFill>
              </a:rPr>
              <a:t>chladicích </a:t>
            </a:r>
            <a:r>
              <a:rPr lang="cs-CZ" dirty="0">
                <a:solidFill>
                  <a:srgbClr val="FF0000"/>
                </a:solidFill>
              </a:rPr>
              <a:t>systémech </a:t>
            </a:r>
            <a:r>
              <a:rPr lang="cs-CZ" dirty="0" smtClean="0">
                <a:solidFill>
                  <a:srgbClr val="FF0000"/>
                </a:solidFill>
              </a:rPr>
              <a:t>např</a:t>
            </a:r>
            <a:r>
              <a:rPr lang="cs-CZ" dirty="0">
                <a:solidFill>
                  <a:srgbClr val="FF0000"/>
                </a:solidFill>
              </a:rPr>
              <a:t>. na zimních stadionech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Model molekuly amonia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572"/>
            <a:ext cx="19050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250104" y="4221088"/>
            <a:ext cx="155757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907704" y="5085184"/>
            <a:ext cx="155757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 descr="GHS05 – korozivní a &amp;zcaron;íravé látk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3717" y="2369471"/>
            <a:ext cx="1146423" cy="114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Výsledek obrázku pro toxická symb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2268" y="2369471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ýsledek obrázku pro nebezpe&amp;ccaron;né pro &amp;zcaron;ivotní prost&amp;rcaron;edí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0140" y="235661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9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Hydroxid sodný </a:t>
            </a:r>
            <a:r>
              <a:rPr lang="cs-CZ" b="1" dirty="0" err="1" smtClean="0"/>
              <a:t>NaOH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silně zásaditá látka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bílé pecičky</a:t>
            </a:r>
          </a:p>
          <a:p>
            <a:r>
              <a:rPr lang="cs-CZ" sz="2400" dirty="0"/>
              <a:t>je </a:t>
            </a:r>
            <a:r>
              <a:rPr lang="cs-CZ" sz="2400" b="1" dirty="0">
                <a:solidFill>
                  <a:srgbClr val="C00000"/>
                </a:solidFill>
              </a:rPr>
              <a:t>hygroskopický</a:t>
            </a:r>
            <a:r>
              <a:rPr lang="cs-CZ" sz="2400" dirty="0"/>
              <a:t>  (pohlcuje vzdušnou vlhkost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Ve vodě se štěpí: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Použití: v domácnosti na čištění potrubí 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ydroxid sodn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632"/>
            <a:ext cx="1970067" cy="156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HS05 – korozivní a &amp;zcaron;íravé látk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88441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pst-shop.cz/files/prod_images/temp/krtek-cistic-odpadu-900g-produkt--v--0c3a7f9f-5b86-44a4-b5fd-fab1dfc49817-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16" r="31418"/>
          <a:stretch/>
        </p:blipFill>
        <p:spPr bwMode="auto">
          <a:xfrm>
            <a:off x="6547832" y="2510586"/>
            <a:ext cx="1759652" cy="425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oskole.sk/userfiles/image/Zofia/Movember/Te%C3%B3ria%20kysel%C3%ADn%20a%20%20z%C3%A1sad%20I,%20MO_html_m45f371a3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871" b="29523"/>
          <a:stretch/>
        </p:blipFill>
        <p:spPr bwMode="auto">
          <a:xfrm>
            <a:off x="1619672" y="4221867"/>
            <a:ext cx="4248472" cy="83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44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Bílá práškovitá látka, zásadité povahy</a:t>
            </a:r>
          </a:p>
          <a:p>
            <a:r>
              <a:rPr lang="cs-CZ" sz="2400" dirty="0" smtClean="0"/>
              <a:t>Nazývá se </a:t>
            </a:r>
            <a:r>
              <a:rPr lang="cs-CZ" sz="2400" b="1" dirty="0" smtClean="0">
                <a:solidFill>
                  <a:srgbClr val="C00000"/>
                </a:solidFill>
              </a:rPr>
              <a:t>hašené vápno 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 smtClean="0">
                <a:solidFill>
                  <a:srgbClr val="0070C0"/>
                </a:solidFill>
              </a:rPr>
              <a:t>Rozmícháním Ca(OH)</a:t>
            </a:r>
            <a:r>
              <a:rPr lang="cs-CZ" sz="2400" baseline="-25000" dirty="0" smtClean="0">
                <a:solidFill>
                  <a:srgbClr val="0070C0"/>
                </a:solidFill>
              </a:rPr>
              <a:t>2</a:t>
            </a:r>
            <a:r>
              <a:rPr lang="cs-CZ" sz="2400" dirty="0" smtClean="0">
                <a:solidFill>
                  <a:srgbClr val="0070C0"/>
                </a:solidFill>
              </a:rPr>
              <a:t> ve vodě vznikne </a:t>
            </a:r>
            <a:r>
              <a:rPr lang="cs-CZ" sz="2400" b="1" dirty="0" smtClean="0">
                <a:solidFill>
                  <a:srgbClr val="C00000"/>
                </a:solidFill>
              </a:rPr>
              <a:t>vápenné mléko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Přefiltrováním vznikne čirá </a:t>
            </a:r>
            <a:r>
              <a:rPr lang="cs-CZ" sz="2400" b="1" dirty="0" smtClean="0">
                <a:solidFill>
                  <a:srgbClr val="C00000"/>
                </a:solidFill>
              </a:rPr>
              <a:t>vápenná voda</a:t>
            </a:r>
          </a:p>
          <a:p>
            <a:endParaRPr lang="cs-CZ" sz="2400" dirty="0"/>
          </a:p>
          <a:p>
            <a:r>
              <a:rPr lang="cs-CZ" sz="2400" dirty="0" smtClean="0"/>
              <a:t>Ve vodě se štěpí: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0"/>
            <a:ext cx="752908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Hydroxid vápenatý Ca(OH)</a:t>
            </a:r>
            <a:r>
              <a:rPr lang="cs-CZ" b="1" baseline="-25000" dirty="0" smtClean="0"/>
              <a:t>2</a:t>
            </a:r>
            <a:endParaRPr lang="cs-CZ" b="1" baseline="-25000" dirty="0"/>
          </a:p>
        </p:txBody>
      </p:sp>
      <p:pic>
        <p:nvPicPr>
          <p:cNvPr id="3074" name="Picture 2" descr="http://upload.wikimedia.org/wikipedia/commons/thumb/6/6e/Calcium_hydroxide.jpg/250px-Calcium_hydrox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43000"/>
            <a:ext cx="2664296" cy="211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ugi.xf.cz/Chemie/pictures/Hydroxid%20vapenaty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oskole.sk/userfiles/image/Zofia/Movember/Te%C3%B3ria%20kysel%C3%ADn%20a%20%20z%C3%A1sad%20I,%20MO_html_4166d36d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329" b="25835"/>
          <a:stretch/>
        </p:blipFill>
        <p:spPr bwMode="auto">
          <a:xfrm>
            <a:off x="2411760" y="5250872"/>
            <a:ext cx="4314825" cy="74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38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7825680" cy="3384376"/>
          </a:xfrm>
        </p:spPr>
        <p:txBody>
          <a:bodyPr/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Je reakce kyseliny a hydroxidu, při které vzniká sůl a voda</a:t>
            </a:r>
          </a:p>
          <a:p>
            <a:endParaRPr lang="cs-CZ" sz="2400" b="1" dirty="0"/>
          </a:p>
          <a:p>
            <a:pPr marL="114300" indent="0">
              <a:buNone/>
            </a:pPr>
            <a:r>
              <a:rPr lang="cs-CZ" sz="2400" dirty="0" smtClean="0"/>
              <a:t>  (kyselé prostředí + zásadité prostředí = neutrální prostředí)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sz="2800" dirty="0" err="1" smtClean="0"/>
              <a:t>HCl</a:t>
            </a:r>
            <a:r>
              <a:rPr lang="cs-CZ" sz="2800" dirty="0" smtClean="0"/>
              <a:t> + </a:t>
            </a:r>
            <a:r>
              <a:rPr lang="cs-CZ" sz="2800" dirty="0" err="1" smtClean="0"/>
              <a:t>NaOH</a:t>
            </a:r>
            <a:r>
              <a:rPr lang="cs-CZ" sz="2800" dirty="0" smtClean="0"/>
              <a:t>                      </a:t>
            </a:r>
            <a:r>
              <a:rPr lang="cs-CZ" sz="2800" dirty="0" err="1" smtClean="0"/>
              <a:t>NaCl</a:t>
            </a:r>
            <a:r>
              <a:rPr lang="cs-CZ" sz="2800" dirty="0" smtClean="0"/>
              <a:t> +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       </a:t>
            </a:r>
          </a:p>
          <a:p>
            <a:pPr marL="114300" indent="0">
              <a:buNone/>
            </a:pPr>
            <a:endParaRPr lang="cs-CZ" sz="2800" dirty="0" smtClean="0"/>
          </a:p>
          <a:p>
            <a:pPr marL="114300" indent="0">
              <a:buNone/>
            </a:pPr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SO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 + </a:t>
            </a:r>
            <a:r>
              <a:rPr lang="cs-CZ" sz="2800" dirty="0" err="1" smtClean="0"/>
              <a:t>NaOH</a:t>
            </a:r>
            <a:r>
              <a:rPr lang="cs-CZ" sz="2800" dirty="0" smtClean="0"/>
              <a:t>                Na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SO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+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endParaRPr lang="cs-CZ" sz="28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339752" y="3429000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822460" y="4437112"/>
            <a:ext cx="9721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hlinkClick r:id="" action="ppaction://noaction"/>
          </p:cNvPr>
          <p:cNvSpPr/>
          <p:nvPr/>
        </p:nvSpPr>
        <p:spPr>
          <a:xfrm>
            <a:off x="6156176" y="321297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Rozděl sloučeniny na: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2304256" cy="597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200" dirty="0" smtClean="0"/>
              <a:t>halogenidy</a:t>
            </a:r>
            <a:endParaRPr lang="cs-CZ" sz="32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2987824" y="1268760"/>
            <a:ext cx="2160240" cy="5977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200" dirty="0"/>
              <a:t>kyseliny</a:t>
            </a: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5508104" y="1268760"/>
            <a:ext cx="2312640" cy="5977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hydroxidy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923928" y="5492824"/>
            <a:ext cx="136815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/>
              <a:t>HCl</a:t>
            </a:r>
            <a:endParaRPr lang="cs-CZ" sz="36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733506" y="4365104"/>
            <a:ext cx="136815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H</a:t>
            </a:r>
            <a:r>
              <a:rPr lang="cs-CZ" sz="3600" b="1" baseline="-25000" dirty="0" smtClean="0"/>
              <a:t>2</a:t>
            </a:r>
            <a:r>
              <a:rPr lang="cs-CZ" sz="3600" b="1" dirty="0" smtClean="0"/>
              <a:t>S</a:t>
            </a:r>
            <a:endParaRPr lang="cs-CZ" sz="36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644208" y="3284984"/>
            <a:ext cx="150916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H</a:t>
            </a:r>
            <a:r>
              <a:rPr lang="cs-CZ" sz="3600" b="1" baseline="-25000" dirty="0" smtClean="0"/>
              <a:t>2</a:t>
            </a:r>
            <a:r>
              <a:rPr lang="cs-CZ" sz="3600" b="1" dirty="0" smtClean="0"/>
              <a:t>CO</a:t>
            </a:r>
            <a:r>
              <a:rPr lang="cs-CZ" sz="3600" b="1" baseline="-25000" dirty="0" smtClean="0"/>
              <a:t>3</a:t>
            </a:r>
            <a:endParaRPr lang="cs-CZ" sz="3600" b="1" baseline="-25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5004048" y="4365104"/>
            <a:ext cx="150916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/>
              <a:t>NaOH</a:t>
            </a:r>
            <a:endParaRPr lang="cs-CZ" sz="3600" b="1" baseline="-25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1412122" y="3212976"/>
            <a:ext cx="187220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Ca(OH)</a:t>
            </a:r>
            <a:r>
              <a:rPr lang="cs-CZ" sz="3600" b="1" baseline="-25000" dirty="0" smtClean="0"/>
              <a:t>2</a:t>
            </a:r>
            <a:endParaRPr lang="cs-CZ" sz="3600" b="1" baseline="-250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1412122" y="5492824"/>
            <a:ext cx="1800199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NH</a:t>
            </a:r>
            <a:r>
              <a:rPr lang="cs-CZ" sz="3600" b="1" baseline="-25000" dirty="0" smtClean="0"/>
              <a:t>4</a:t>
            </a:r>
            <a:r>
              <a:rPr lang="cs-CZ" sz="3600" b="1" dirty="0" smtClean="0"/>
              <a:t>OH</a:t>
            </a:r>
            <a:endParaRPr lang="cs-CZ" sz="3600" b="1" baseline="-25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4189900" y="3284984"/>
            <a:ext cx="129614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CaF</a:t>
            </a:r>
            <a:r>
              <a:rPr lang="cs-CZ" sz="3600" b="1" baseline="-25000" dirty="0" smtClean="0"/>
              <a:t>2</a:t>
            </a:r>
            <a:endParaRPr lang="cs-CZ" sz="3600" b="1" baseline="-250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6123282" y="5485839"/>
            <a:ext cx="129614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/>
              <a:t>KBr</a:t>
            </a:r>
            <a:endParaRPr lang="cs-CZ" sz="3600" b="1" baseline="-25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363425" y="4327109"/>
            <a:ext cx="129614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FeCl</a:t>
            </a:r>
            <a:r>
              <a:rPr lang="cs-CZ" sz="3600" b="1" baseline="-25000" dirty="0" smtClean="0"/>
              <a:t>3</a:t>
            </a:r>
            <a:endParaRPr lang="cs-CZ" sz="3600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9661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C 0.06615 -0.0088 0.1316 -0.02847 0.19757 -0.04028 C 0.25747 -0.06482 0.31806 -0.07732 0.37726 -0.10926 C 0.3908 -0.1169 0.40451 -0.12199 0.41806 -0.13079 C 0.43281 -0.14051 0.44636 -0.15486 0.46198 -0.15996 C 0.47136 -0.16852 0.4816 -0.17176 0.49149 -0.1757 C 0.50191 -0.17963 0.49792 -0.17431 0.50313 -0.18357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36753 -0.183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6424 -0.193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2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3507 -0.199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-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0632 -0.215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12239 -0.225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50695 -0.232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-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05121 -0.2115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-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-0.56337 -0.189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Pojmenuj sloučeniny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58719061"/>
              </p:ext>
            </p:extLst>
          </p:nvPr>
        </p:nvGraphicFramePr>
        <p:xfrm>
          <a:off x="457200" y="1412775"/>
          <a:ext cx="4618856" cy="4896544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625877"/>
                <a:gridCol w="2992979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NaOH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HCl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</a:t>
                      </a:r>
                      <a:r>
                        <a:rPr lang="cs-CZ" sz="3200" baseline="-25000" dirty="0" smtClean="0"/>
                        <a:t>2</a:t>
                      </a:r>
                      <a:r>
                        <a:rPr lang="cs-CZ" sz="3200" dirty="0" smtClean="0"/>
                        <a:t>S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</a:t>
                      </a:r>
                      <a:r>
                        <a:rPr lang="cs-CZ" sz="3200" baseline="-25000" dirty="0" smtClean="0"/>
                        <a:t>2</a:t>
                      </a:r>
                      <a:r>
                        <a:rPr lang="cs-CZ" sz="3200" dirty="0" smtClean="0"/>
                        <a:t>SO</a:t>
                      </a:r>
                      <a:r>
                        <a:rPr lang="cs-CZ" sz="3200" baseline="-25000" dirty="0" smtClean="0"/>
                        <a:t>4</a:t>
                      </a:r>
                      <a:endParaRPr lang="cs-CZ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KBr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HNO</a:t>
                      </a:r>
                      <a:r>
                        <a:rPr lang="cs-CZ" sz="3200" baseline="-25000" dirty="0" smtClean="0"/>
                        <a:t>3</a:t>
                      </a:r>
                      <a:endParaRPr lang="cs-CZ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Ca(OH)</a:t>
                      </a:r>
                      <a:r>
                        <a:rPr lang="cs-CZ" sz="3200" baseline="-25000" dirty="0" smtClean="0"/>
                        <a:t>2</a:t>
                      </a:r>
                      <a:endParaRPr lang="cs-CZ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PbI</a:t>
                      </a:r>
                      <a:r>
                        <a:rPr lang="cs-CZ" sz="3200" baseline="-25000" dirty="0" smtClean="0"/>
                        <a:t>2</a:t>
                      </a:r>
                      <a:endParaRPr lang="cs-CZ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82101766"/>
              </p:ext>
            </p:extLst>
          </p:nvPr>
        </p:nvGraphicFramePr>
        <p:xfrm>
          <a:off x="5220072" y="1412776"/>
          <a:ext cx="3168352" cy="4896544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3168352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Hydroxid sodný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chlorovodíková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sirovodíková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</a:t>
                      </a:r>
                      <a:r>
                        <a:rPr lang="cs-CZ" sz="2400" baseline="0" dirty="0" smtClean="0"/>
                        <a:t> sírová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Bromid draselný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dusičná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Hydroxid vápenatý</a:t>
                      </a:r>
                      <a:endParaRPr lang="cs-CZ" sz="24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Jodid olovnatý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6156176" y="0"/>
            <a:ext cx="230425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09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43000"/>
          </a:xfrm>
        </p:spPr>
        <p:txBody>
          <a:bodyPr/>
          <a:lstStyle/>
          <a:p>
            <a:r>
              <a:rPr lang="cs-CZ" dirty="0" smtClean="0"/>
              <a:t>Napiš vzorce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73593489"/>
              </p:ext>
            </p:extLst>
          </p:nvPr>
        </p:nvGraphicFramePr>
        <p:xfrm>
          <a:off x="457200" y="1412776"/>
          <a:ext cx="5554960" cy="4896543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3250704"/>
                <a:gridCol w="2304256"/>
              </a:tblGrid>
              <a:tr h="61206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uhličitá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Hydroxid vápenatý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Chlorid železnatý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Hydroxid sodný</a:t>
                      </a:r>
                      <a:endParaRPr lang="cs-CZ" sz="24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bromovodíková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dusičná</a:t>
                      </a:r>
                      <a:endParaRPr lang="cs-CZ" sz="24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Bromid vápenatý</a:t>
                      </a:r>
                      <a:endParaRPr lang="cs-CZ" sz="24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Kyselina sírová</a:t>
                      </a:r>
                      <a:endParaRPr lang="cs-CZ" sz="24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28164047"/>
              </p:ext>
            </p:extLst>
          </p:nvPr>
        </p:nvGraphicFramePr>
        <p:xfrm>
          <a:off x="6156176" y="1412776"/>
          <a:ext cx="2232248" cy="4896544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2232248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</a:t>
                      </a:r>
                      <a:r>
                        <a:rPr lang="cs-CZ" sz="3200" baseline="-25000" dirty="0" smtClean="0"/>
                        <a:t>2</a:t>
                      </a:r>
                      <a:r>
                        <a:rPr lang="cs-CZ" sz="3200" dirty="0" smtClean="0"/>
                        <a:t>CO</a:t>
                      </a:r>
                      <a:r>
                        <a:rPr lang="cs-CZ" sz="3200" baseline="-25000" dirty="0" smtClean="0"/>
                        <a:t>3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Ca(OH)</a:t>
                      </a:r>
                      <a:r>
                        <a:rPr lang="cs-CZ" sz="3200" baseline="-25000" dirty="0" smtClean="0"/>
                        <a:t>2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FeCl</a:t>
                      </a:r>
                      <a:r>
                        <a:rPr lang="cs-CZ" sz="3200" baseline="-25000" dirty="0" smtClean="0"/>
                        <a:t>2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NaOH</a:t>
                      </a:r>
                      <a:endParaRPr lang="cs-CZ" sz="32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HBr</a:t>
                      </a:r>
                      <a:endParaRPr lang="cs-CZ" sz="32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HNO</a:t>
                      </a:r>
                      <a:r>
                        <a:rPr lang="cs-CZ" sz="3200" baseline="-25000" dirty="0" smtClean="0"/>
                        <a:t>3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CaBr</a:t>
                      </a:r>
                      <a:r>
                        <a:rPr lang="cs-CZ" sz="3200" baseline="-25000" dirty="0" smtClean="0"/>
                        <a:t>2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H</a:t>
                      </a:r>
                      <a:r>
                        <a:rPr lang="cs-CZ" sz="3200" baseline="-25000" dirty="0" smtClean="0"/>
                        <a:t>2</a:t>
                      </a:r>
                      <a:r>
                        <a:rPr lang="cs-CZ" sz="3200" dirty="0" smtClean="0"/>
                        <a:t>SO</a:t>
                      </a:r>
                      <a:r>
                        <a:rPr lang="cs-CZ" sz="3200" baseline="-25000" dirty="0" smtClean="0"/>
                        <a:t>4</a:t>
                      </a:r>
                      <a:endParaRPr lang="cs-CZ" sz="3200" baseline="-25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6156176" y="0"/>
            <a:ext cx="230425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199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1088</TotalTime>
  <Words>293</Words>
  <Application>Microsoft Office PowerPoint</Application>
  <PresentationFormat>Předvádění na obrazovce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Sousedství</vt:lpstr>
      <vt:lpstr>Zásadité látky (zásady)</vt:lpstr>
      <vt:lpstr>Zásady</vt:lpstr>
      <vt:lpstr>  NH3     Amoniak (čpavek)</vt:lpstr>
      <vt:lpstr>Hydroxid sodný NaOH</vt:lpstr>
      <vt:lpstr>Snímek 5</vt:lpstr>
      <vt:lpstr>Neutralizace</vt:lpstr>
      <vt:lpstr>Rozděl sloučeniny na:</vt:lpstr>
      <vt:lpstr>Pojmenuj sloučeniny</vt:lpstr>
      <vt:lpstr>Napiš vzorce</vt:lpstr>
      <vt:lpstr>Vytvoř dvojice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Kyseliny a zásady</dc:title>
  <dc:creator>Perutková Lenka, Mgr.</dc:creator>
  <cp:lastModifiedBy>Lenka</cp:lastModifiedBy>
  <cp:revision>82</cp:revision>
  <dcterms:created xsi:type="dcterms:W3CDTF">2014-12-18T07:46:33Z</dcterms:created>
  <dcterms:modified xsi:type="dcterms:W3CDTF">2021-03-15T16:19:27Z</dcterms:modified>
</cp:coreProperties>
</file>